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90314" autoAdjust="0"/>
  </p:normalViewPr>
  <p:slideViewPr>
    <p:cSldViewPr>
      <p:cViewPr varScale="1">
        <p:scale>
          <a:sx n="62" d="100"/>
          <a:sy n="62" d="100"/>
        </p:scale>
        <p:origin x="132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87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31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415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34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88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5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72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9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01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86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62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46AA9-0DA4-45B3-BA43-7F1F585513C7}" type="datetimeFigureOut">
              <a:rPr lang="en-GB" smtClean="0"/>
              <a:t>09/05/2023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2FD2F-4CF1-47E5-B9ED-9958FEE0C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3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po.org.uk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848872" cy="1656184"/>
          </a:xfrm>
        </p:spPr>
        <p:txBody>
          <a:bodyPr>
            <a:noAutofit/>
          </a:bodyPr>
          <a:lstStyle/>
          <a:p>
            <a:r>
              <a:rPr lang="en-GB" sz="6600" dirty="0" smtClean="0">
                <a:latin typeface="Arial Black" panose="020B0A04020102020204" pitchFamily="34" charset="0"/>
              </a:rPr>
              <a:t>Why join </a:t>
            </a:r>
            <a:br>
              <a:rPr lang="en-GB" sz="6600" dirty="0" smtClean="0">
                <a:latin typeface="Arial Black" panose="020B0A04020102020204" pitchFamily="34" charset="0"/>
              </a:rPr>
            </a:br>
            <a:r>
              <a:rPr lang="en-GB" sz="6600" dirty="0" smtClean="0">
                <a:latin typeface="Arial Black" panose="020B0A04020102020204" pitchFamily="34" charset="0"/>
              </a:rPr>
              <a:t>a union!</a:t>
            </a:r>
            <a:br>
              <a:rPr lang="en-GB" sz="6600" dirty="0" smtClean="0">
                <a:latin typeface="Arial Black" panose="020B0A04020102020204" pitchFamily="34" charset="0"/>
              </a:rPr>
            </a:br>
            <a:r>
              <a:rPr lang="en-GB" sz="6600" dirty="0" smtClean="0">
                <a:latin typeface="Arial Black" panose="020B0A04020102020204" pitchFamily="34" charset="0"/>
              </a:rPr>
              <a:t>Why join</a:t>
            </a:r>
            <a:br>
              <a:rPr lang="en-GB" sz="6600" dirty="0" smtClean="0">
                <a:latin typeface="Arial Black" panose="020B0A04020102020204" pitchFamily="34" charset="0"/>
              </a:rPr>
            </a:br>
            <a:r>
              <a:rPr lang="en-GB" sz="6600" dirty="0" smtClean="0">
                <a:latin typeface="Arial Black" panose="020B0A04020102020204" pitchFamily="34" charset="0"/>
              </a:rPr>
              <a:t>Napo!</a:t>
            </a:r>
            <a:endParaRPr lang="en-GB" sz="6600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Napo 2013 Logo -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8625"/>
            <a:ext cx="16478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43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apo 2013 Logo -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589240"/>
            <a:ext cx="16478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5750" y="404662"/>
            <a:ext cx="8416577" cy="646331"/>
          </a:xfrm>
          <a:prstGeom prst="rect">
            <a:avLst/>
          </a:prstGeom>
          <a:solidFill>
            <a:schemeClr val="accent5">
              <a:lumMod val="60000"/>
              <a:lumOff val="4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5 REASONS </a:t>
            </a:r>
            <a:r>
              <a:rPr lang="en-GB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 JOIN NAPO!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6217" y="1458203"/>
            <a:ext cx="8430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 Black" panose="020B0A04020102020204" pitchFamily="34" charset="0"/>
              </a:rPr>
              <a:t>1. </a:t>
            </a:r>
            <a:r>
              <a:rPr lang="en-GB" dirty="0">
                <a:latin typeface="Arial Black" panose="020B0A04020102020204" pitchFamily="34" charset="0"/>
              </a:rPr>
              <a:t>The best employment insurance </a:t>
            </a:r>
            <a:r>
              <a:rPr lang="en-GB" dirty="0" smtClean="0">
                <a:latin typeface="Arial Black" panose="020B0A04020102020204" pitchFamily="34" charset="0"/>
              </a:rPr>
              <a:t>available.</a:t>
            </a:r>
          </a:p>
          <a:p>
            <a:endParaRPr lang="en-GB" dirty="0"/>
          </a:p>
          <a:p>
            <a:r>
              <a:rPr lang="en-GB" b="1" dirty="0" smtClean="0"/>
              <a:t>Why </a:t>
            </a:r>
            <a:r>
              <a:rPr lang="en-GB" b="1" dirty="0"/>
              <a:t>insure your car, house, holiday but not the thing that pays for them? 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Like </a:t>
            </a:r>
            <a:r>
              <a:rPr lang="en-GB" b="1" dirty="0"/>
              <a:t>any form of insurance, we can’t guarantee you won’t have a problem but we do guarantee the best available help and support if you have a problem at work with clients, colleagues or those in charge</a:t>
            </a:r>
            <a:r>
              <a:rPr lang="en-GB" b="1" dirty="0" smtClean="0"/>
              <a:t>. </a:t>
            </a:r>
          </a:p>
          <a:p>
            <a:endParaRPr lang="en-US" b="1" dirty="0">
              <a:latin typeface="Arial Black" panose="020B0A04020102020204" pitchFamily="34" charset="0"/>
            </a:endParaRPr>
          </a:p>
          <a:p>
            <a:r>
              <a:rPr lang="en-GB" b="1" dirty="0">
                <a:latin typeface="Arial Black" panose="020B0A04020102020204" pitchFamily="34" charset="0"/>
              </a:rPr>
              <a:t>2. A Strong </a:t>
            </a:r>
            <a:r>
              <a:rPr lang="en-GB" dirty="0">
                <a:latin typeface="Arial Black" panose="020B0A04020102020204" pitchFamily="34" charset="0"/>
              </a:rPr>
              <a:t>Voice</a:t>
            </a:r>
            <a:r>
              <a:rPr lang="en-GB" b="1" dirty="0">
                <a:latin typeface="Arial Black" panose="020B0A04020102020204" pitchFamily="34" charset="0"/>
              </a:rPr>
              <a:t>.</a:t>
            </a:r>
          </a:p>
          <a:p>
            <a:endParaRPr lang="en-GB" dirty="0"/>
          </a:p>
          <a:p>
            <a:r>
              <a:rPr lang="en-GB" b="1" dirty="0"/>
              <a:t>Napo is the recognised collective voice for staff across probation and in family courts. </a:t>
            </a:r>
          </a:p>
          <a:p>
            <a:endParaRPr lang="en-GB" b="1" dirty="0"/>
          </a:p>
          <a:p>
            <a:r>
              <a:rPr lang="en-GB" b="1" dirty="0"/>
              <a:t>No matter where you work or who pays your wages, Napo is a recognised voice, negotiating your Terms and Conditions and making the links between treating staff well and outcomes for members.</a:t>
            </a:r>
            <a:endParaRPr lang="en-GB" b="1" dirty="0">
              <a:latin typeface="Arial Black" panose="020B0A04020102020204" pitchFamily="34" charset="0"/>
            </a:endParaRPr>
          </a:p>
          <a:p>
            <a:endParaRPr lang="en-GB" b="1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44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apo 2013 Logo -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661248"/>
            <a:ext cx="16478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5750" y="404662"/>
            <a:ext cx="8416577" cy="646331"/>
          </a:xfrm>
          <a:prstGeom prst="rect">
            <a:avLst/>
          </a:prstGeom>
          <a:solidFill>
            <a:schemeClr val="accent5">
              <a:lumMod val="60000"/>
              <a:lumOff val="4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5 REASONS </a:t>
            </a:r>
            <a:r>
              <a:rPr lang="en-GB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 JOIN NAPO!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5749" y="1988840"/>
            <a:ext cx="841657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 Black" panose="020B0A04020102020204" pitchFamily="34" charset="0"/>
              </a:rPr>
              <a:t>3. </a:t>
            </a:r>
            <a:r>
              <a:rPr lang="en-GB" sz="2400" dirty="0" smtClean="0">
                <a:latin typeface="Arial Black" panose="020B0A04020102020204" pitchFamily="34" charset="0"/>
              </a:rPr>
              <a:t>The </a:t>
            </a:r>
            <a:r>
              <a:rPr lang="en-GB" sz="2400" dirty="0">
                <a:latin typeface="Arial Black" panose="020B0A04020102020204" pitchFamily="34" charset="0"/>
              </a:rPr>
              <a:t>Professional </a:t>
            </a:r>
            <a:r>
              <a:rPr lang="en-GB" sz="2400" dirty="0" smtClean="0">
                <a:latin typeface="Arial Black" panose="020B0A04020102020204" pitchFamily="34" charset="0"/>
              </a:rPr>
              <a:t>Champions</a:t>
            </a:r>
          </a:p>
          <a:p>
            <a:endParaRPr lang="en-GB" dirty="0"/>
          </a:p>
          <a:p>
            <a:r>
              <a:rPr lang="en-GB" b="1" dirty="0" smtClean="0"/>
              <a:t>We are also a </a:t>
            </a:r>
            <a:r>
              <a:rPr lang="en-GB" b="1" dirty="0"/>
              <a:t>P</a:t>
            </a:r>
            <a:r>
              <a:rPr lang="en-GB" b="1" dirty="0" smtClean="0"/>
              <a:t>rofessional Association as well as a trade union. </a:t>
            </a:r>
          </a:p>
          <a:p>
            <a:endParaRPr lang="en-GB" b="1" dirty="0"/>
          </a:p>
          <a:p>
            <a:r>
              <a:rPr lang="en-GB" b="1" dirty="0" smtClean="0"/>
              <a:t>Across probation and in family courts, </a:t>
            </a:r>
            <a:r>
              <a:rPr lang="en-GB" b="1" dirty="0"/>
              <a:t>Napo are the </a:t>
            </a:r>
            <a:r>
              <a:rPr lang="en-GB" b="1" dirty="0" smtClean="0"/>
              <a:t>recognised </a:t>
            </a:r>
            <a:r>
              <a:rPr lang="en-GB" b="1" dirty="0"/>
              <a:t>credible voice on professional standards. 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We </a:t>
            </a:r>
            <a:r>
              <a:rPr lang="en-GB" b="1" dirty="0"/>
              <a:t>run professional </a:t>
            </a:r>
            <a:r>
              <a:rPr lang="en-GB" b="1" dirty="0" smtClean="0"/>
              <a:t>seminars and conferences for </a:t>
            </a:r>
            <a:r>
              <a:rPr lang="en-GB" b="1" dirty="0" smtClean="0"/>
              <a:t>members, </a:t>
            </a:r>
            <a:r>
              <a:rPr lang="en-GB" b="1" dirty="0"/>
              <a:t>publish the Probation Journal and the Family Court </a:t>
            </a:r>
            <a:r>
              <a:rPr lang="en-GB" b="1" dirty="0" smtClean="0"/>
              <a:t>Journal – </a:t>
            </a:r>
            <a:r>
              <a:rPr lang="en-GB" b="1" u="sng" dirty="0" smtClean="0"/>
              <a:t>free</a:t>
            </a:r>
            <a:r>
              <a:rPr lang="en-GB" b="1" dirty="0" smtClean="0"/>
              <a:t> for all members, </a:t>
            </a:r>
            <a:r>
              <a:rPr lang="en-GB" b="1" dirty="0"/>
              <a:t>and represent the professional voice to decision makers.</a:t>
            </a:r>
            <a:endParaRPr lang="en-GB" sz="16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37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apo 2013 Logo -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589240"/>
            <a:ext cx="16478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5750" y="404662"/>
            <a:ext cx="8416577" cy="646331"/>
          </a:xfrm>
          <a:prstGeom prst="rect">
            <a:avLst/>
          </a:prstGeom>
          <a:solidFill>
            <a:schemeClr val="accent5">
              <a:lumMod val="60000"/>
              <a:lumOff val="4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5 REASONS </a:t>
            </a:r>
            <a:r>
              <a:rPr lang="en-GB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 JOIN NAPO!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5750" y="1268760"/>
            <a:ext cx="83843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 Black" panose="020B0A04020102020204" pitchFamily="34" charset="0"/>
              </a:rPr>
              <a:t>4. </a:t>
            </a:r>
            <a:r>
              <a:rPr lang="en-GB" dirty="0">
                <a:latin typeface="Arial Black" panose="020B0A04020102020204" pitchFamily="34" charset="0"/>
              </a:rPr>
              <a:t>The Campaigning </a:t>
            </a:r>
            <a:r>
              <a:rPr lang="en-GB" dirty="0" smtClean="0">
                <a:latin typeface="Arial Black" panose="020B0A04020102020204" pitchFamily="34" charset="0"/>
              </a:rPr>
              <a:t>Voice.</a:t>
            </a:r>
          </a:p>
          <a:p>
            <a:endParaRPr lang="en-GB" dirty="0"/>
          </a:p>
          <a:p>
            <a:r>
              <a:rPr lang="en-GB" b="1" dirty="0" smtClean="0"/>
              <a:t>We </a:t>
            </a:r>
            <a:r>
              <a:rPr lang="en-GB" b="1" dirty="0"/>
              <a:t>take the arguments for high professional standards, fair and appropriate funding and dignity at work to decision makers – via parliament, national and regional assemblies, and into local communities. 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Napo </a:t>
            </a:r>
            <a:r>
              <a:rPr lang="en-GB" b="1" dirty="0"/>
              <a:t>make sure the probation and family court services, and those who work in them, are seen, heard and </a:t>
            </a:r>
            <a:r>
              <a:rPr lang="en-GB" b="1" dirty="0" smtClean="0"/>
              <a:t>respected. </a:t>
            </a:r>
          </a:p>
          <a:p>
            <a:endParaRPr lang="en-GB" b="1" dirty="0" smtClean="0"/>
          </a:p>
          <a:p>
            <a:r>
              <a:rPr lang="en-GB" b="1" dirty="0" smtClean="0"/>
              <a:t>We </a:t>
            </a:r>
            <a:r>
              <a:rPr lang="en-GB" b="1" dirty="0"/>
              <a:t>are part of the </a:t>
            </a:r>
            <a:r>
              <a:rPr lang="en-GB" b="1" dirty="0" smtClean="0"/>
              <a:t>wider trade </a:t>
            </a:r>
            <a:r>
              <a:rPr lang="en-GB" b="1" dirty="0"/>
              <a:t>union movement and are affiliated to the Trade Union Congress and the General Federation of Trade Unions. 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We </a:t>
            </a:r>
            <a:r>
              <a:rPr lang="en-GB" b="1" dirty="0"/>
              <a:t>take a full role in campaigns </a:t>
            </a:r>
            <a:r>
              <a:rPr lang="en-GB" b="1" dirty="0" smtClean="0"/>
              <a:t>not just to </a:t>
            </a:r>
            <a:r>
              <a:rPr lang="en-GB" b="1" dirty="0"/>
              <a:t>protect terms and conditions </a:t>
            </a:r>
            <a:r>
              <a:rPr lang="en-GB" b="1" dirty="0" smtClean="0"/>
              <a:t>but also wider national </a:t>
            </a:r>
            <a:r>
              <a:rPr lang="en-GB" b="1" dirty="0"/>
              <a:t>and international campaigns for justice and protecting the public </a:t>
            </a:r>
            <a:r>
              <a:rPr lang="en-GB" b="1" dirty="0" smtClean="0"/>
              <a:t>sector. </a:t>
            </a:r>
          </a:p>
        </p:txBody>
      </p:sp>
    </p:spTree>
    <p:extLst>
      <p:ext uri="{BB962C8B-B14F-4D97-AF65-F5344CB8AC3E}">
        <p14:creationId xmlns:p14="http://schemas.microsoft.com/office/powerpoint/2010/main" val="155993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apo 2013 Logo -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445224"/>
            <a:ext cx="16478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5750" y="404662"/>
            <a:ext cx="8416577" cy="646331"/>
          </a:xfrm>
          <a:prstGeom prst="rect">
            <a:avLst/>
          </a:prstGeom>
          <a:solidFill>
            <a:schemeClr val="accent5">
              <a:lumMod val="60000"/>
              <a:lumOff val="4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5 REASONS </a:t>
            </a:r>
            <a:r>
              <a:rPr lang="en-GB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 JOIN NAPO!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9516" y="1340768"/>
            <a:ext cx="841657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 Black" panose="020B0A04020102020204" pitchFamily="34" charset="0"/>
              </a:rPr>
              <a:t>5. </a:t>
            </a:r>
            <a:r>
              <a:rPr lang="en-GB" dirty="0">
                <a:latin typeface="Arial Black" panose="020B0A04020102020204" pitchFamily="34" charset="0"/>
              </a:rPr>
              <a:t>The Inclusive </a:t>
            </a:r>
            <a:r>
              <a:rPr lang="en-GB" dirty="0" smtClean="0">
                <a:latin typeface="Arial Black" panose="020B0A04020102020204" pitchFamily="34" charset="0"/>
              </a:rPr>
              <a:t>Union.</a:t>
            </a:r>
          </a:p>
          <a:p>
            <a:endParaRPr lang="en-GB" sz="1600" dirty="0"/>
          </a:p>
          <a:p>
            <a:r>
              <a:rPr lang="en-GB" b="1" dirty="0" smtClean="0"/>
              <a:t>Napo </a:t>
            </a:r>
            <a:r>
              <a:rPr lang="en-GB" b="1" dirty="0"/>
              <a:t>is effective because we’re a listening organisation that genuinely knows and reflect our members’ views and priorities. Because we’re small with a history of actively promoting </a:t>
            </a:r>
            <a:r>
              <a:rPr lang="en-GB" b="1" dirty="0" smtClean="0"/>
              <a:t>inclusion, </a:t>
            </a:r>
            <a:r>
              <a:rPr lang="en-GB" b="1" dirty="0"/>
              <a:t>we have flat structures, open to everyone. 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Our </a:t>
            </a:r>
            <a:r>
              <a:rPr lang="en-GB" b="1" dirty="0"/>
              <a:t>policies and priorities are set by our Annual General Meeting, which doubles as a Professional Development </a:t>
            </a:r>
            <a:r>
              <a:rPr lang="en-GB" b="1" dirty="0" smtClean="0"/>
              <a:t>event and which every member is entitled to attend. </a:t>
            </a:r>
          </a:p>
          <a:p>
            <a:r>
              <a:rPr lang="en-GB" b="1" dirty="0" smtClean="0"/>
              <a:t>We </a:t>
            </a:r>
            <a:r>
              <a:rPr lang="en-GB" b="1" dirty="0"/>
              <a:t>also have numerous Networks, linking people with similar interests and priorities which contribute to policy outcomes. 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We </a:t>
            </a:r>
            <a:r>
              <a:rPr lang="en-GB" b="1" dirty="0"/>
              <a:t>do not give money to political parties</a:t>
            </a:r>
            <a:r>
              <a:rPr lang="en-GB" b="1" dirty="0" smtClean="0"/>
              <a:t>.</a:t>
            </a:r>
          </a:p>
          <a:p>
            <a:endParaRPr lang="en-GB" b="1" dirty="0" smtClean="0"/>
          </a:p>
          <a:p>
            <a:r>
              <a:rPr lang="en-GB" b="1" dirty="0" smtClean="0"/>
              <a:t>We </a:t>
            </a:r>
            <a:r>
              <a:rPr lang="en-GB" b="1" dirty="0"/>
              <a:t>have a strong commitment to equality, diversity and social justice. They are the underpinning values to all that we do. </a:t>
            </a:r>
            <a:endParaRPr lang="en-GB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10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apo 2013 Logo -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517232"/>
            <a:ext cx="16478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5750" y="404662"/>
            <a:ext cx="8416577" cy="1200329"/>
          </a:xfrm>
          <a:prstGeom prst="rect">
            <a:avLst/>
          </a:prstGeom>
          <a:solidFill>
            <a:schemeClr val="accent5">
              <a:lumMod val="60000"/>
              <a:lumOff val="4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i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Some MORE 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REASONS</a:t>
            </a:r>
          </a:p>
          <a:p>
            <a:pPr algn="ctr"/>
            <a:r>
              <a:rPr lang="en-GB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 JOIN NAPO!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5751" y="1772816"/>
            <a:ext cx="82486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1. </a:t>
            </a:r>
            <a:r>
              <a:rPr lang="en-GB" b="1" dirty="0"/>
              <a:t>You can guarantee your voice is heard – Somewhere within Napo you can find a safe and secure place to raise your ideas, thoughts and concerns. </a:t>
            </a:r>
            <a:endParaRPr lang="en-GB" b="1" dirty="0" smtClean="0"/>
          </a:p>
          <a:p>
            <a:r>
              <a:rPr lang="en-GB" b="1" dirty="0" smtClean="0"/>
              <a:t>2. </a:t>
            </a:r>
            <a:r>
              <a:rPr lang="en-GB" b="1" dirty="0"/>
              <a:t>We get results – not every time because we’re not miracle workers but every year hundreds of members threatened with dismissal or disciplinary action are protected by Napo representatives; we win thousands of pounds in compensation for members injured, discriminated against or badly treated at work; and we make workplaces safer, more secure and more rewarding places through collective representation. </a:t>
            </a:r>
            <a:endParaRPr lang="en-GB" b="1" dirty="0" smtClean="0"/>
          </a:p>
          <a:p>
            <a:r>
              <a:rPr lang="en-GB" b="1" dirty="0" smtClean="0"/>
              <a:t>3. </a:t>
            </a:r>
            <a:r>
              <a:rPr lang="en-GB" b="1" dirty="0"/>
              <a:t>It’s cheaper than you </a:t>
            </a:r>
            <a:r>
              <a:rPr lang="en-GB" b="1" dirty="0" smtClean="0"/>
              <a:t>think! With a sliding scale according to wage. And, because Napo is also a professional association, you can claim Tax Relief!</a:t>
            </a:r>
          </a:p>
          <a:p>
            <a:r>
              <a:rPr lang="en-GB" b="1" dirty="0" smtClean="0"/>
              <a:t>4. </a:t>
            </a:r>
            <a:r>
              <a:rPr lang="en-GB" b="1" dirty="0"/>
              <a:t>It’s really easy to join – just fill in </a:t>
            </a:r>
            <a:r>
              <a:rPr lang="en-GB" b="1" dirty="0" smtClean="0"/>
              <a:t>a Direct Debit </a:t>
            </a:r>
            <a:r>
              <a:rPr lang="en-GB" b="1" dirty="0"/>
              <a:t>form via </a:t>
            </a:r>
            <a:r>
              <a:rPr lang="en-GB" b="1" dirty="0" smtClean="0">
                <a:hlinkClick r:id="rId3"/>
              </a:rPr>
              <a:t>www.napo.org.uk</a:t>
            </a:r>
            <a:r>
              <a:rPr lang="en-GB" b="1" dirty="0"/>
              <a:t>.</a:t>
            </a:r>
            <a:r>
              <a:rPr lang="en-GB" b="1" dirty="0" smtClean="0"/>
              <a:t> </a:t>
            </a:r>
            <a:r>
              <a:rPr lang="en-GB" b="1" dirty="0"/>
              <a:t>You can start participating in Napo, accessing our services and support from Day 1 of your </a:t>
            </a:r>
            <a:r>
              <a:rPr lang="en-GB" b="1" dirty="0" smtClean="0"/>
              <a:t>membership (note - full </a:t>
            </a:r>
            <a:r>
              <a:rPr lang="en-GB" b="1" dirty="0"/>
              <a:t>legal representation is only provided after 3 months </a:t>
            </a:r>
            <a:r>
              <a:rPr lang="en-GB" b="1" dirty="0" smtClean="0"/>
              <a:t>membership).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7906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655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Office Theme</vt:lpstr>
      <vt:lpstr>Why join  a union! Why join Napo!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Rogers</dc:creator>
  <cp:lastModifiedBy>Annoesjka Valent</cp:lastModifiedBy>
  <cp:revision>44</cp:revision>
  <dcterms:created xsi:type="dcterms:W3CDTF">2016-05-13T11:04:37Z</dcterms:created>
  <dcterms:modified xsi:type="dcterms:W3CDTF">2023-05-09T08:05:00Z</dcterms:modified>
</cp:coreProperties>
</file>