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58" r:id="rId6"/>
    <p:sldId id="260" r:id="rId7"/>
    <p:sldId id="261" r:id="rId8"/>
    <p:sldId id="262" r:id="rId9"/>
    <p:sldId id="263" r:id="rId10"/>
    <p:sldId id="267"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0314" autoAdjust="0"/>
  </p:normalViewPr>
  <p:slideViewPr>
    <p:cSldViewPr>
      <p:cViewPr varScale="1">
        <p:scale>
          <a:sx n="62" d="100"/>
          <a:sy n="62" d="100"/>
        </p:scale>
        <p:origin x="1324" y="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646AA9-0DA4-45B3-BA43-7F1F585513C7}" type="datetimeFigureOut">
              <a:rPr lang="en-GB" smtClean="0"/>
              <a:t>05/04/2022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A2FD2F-4CF1-47E5-B9ED-9958FEE0CDD2}" type="slidenum">
              <a:rPr lang="en-GB" smtClean="0"/>
              <a:t>‹#›</a:t>
            </a:fld>
            <a:endParaRPr lang="en-GB"/>
          </a:p>
        </p:txBody>
      </p:sp>
    </p:spTree>
    <p:extLst>
      <p:ext uri="{BB962C8B-B14F-4D97-AF65-F5344CB8AC3E}">
        <p14:creationId xmlns:p14="http://schemas.microsoft.com/office/powerpoint/2010/main" val="403987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646AA9-0DA4-45B3-BA43-7F1F585513C7}" type="datetimeFigureOut">
              <a:rPr lang="en-GB" smtClean="0"/>
              <a:t>05/04/2022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A2FD2F-4CF1-47E5-B9ED-9958FEE0CDD2}" type="slidenum">
              <a:rPr lang="en-GB" smtClean="0"/>
              <a:t>‹#›</a:t>
            </a:fld>
            <a:endParaRPr lang="en-GB"/>
          </a:p>
        </p:txBody>
      </p:sp>
    </p:spTree>
    <p:extLst>
      <p:ext uri="{BB962C8B-B14F-4D97-AF65-F5344CB8AC3E}">
        <p14:creationId xmlns:p14="http://schemas.microsoft.com/office/powerpoint/2010/main" val="2213316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646AA9-0DA4-45B3-BA43-7F1F585513C7}" type="datetimeFigureOut">
              <a:rPr lang="en-GB" smtClean="0"/>
              <a:t>05/04/2022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A2FD2F-4CF1-47E5-B9ED-9958FEE0CDD2}" type="slidenum">
              <a:rPr lang="en-GB" smtClean="0"/>
              <a:t>‹#›</a:t>
            </a:fld>
            <a:endParaRPr lang="en-GB"/>
          </a:p>
        </p:txBody>
      </p:sp>
    </p:spTree>
    <p:extLst>
      <p:ext uri="{BB962C8B-B14F-4D97-AF65-F5344CB8AC3E}">
        <p14:creationId xmlns:p14="http://schemas.microsoft.com/office/powerpoint/2010/main" val="3744415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646AA9-0DA4-45B3-BA43-7F1F585513C7}" type="datetimeFigureOut">
              <a:rPr lang="en-GB" smtClean="0"/>
              <a:t>05/04/2022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A2FD2F-4CF1-47E5-B9ED-9958FEE0CDD2}" type="slidenum">
              <a:rPr lang="en-GB" smtClean="0"/>
              <a:t>‹#›</a:t>
            </a:fld>
            <a:endParaRPr lang="en-GB"/>
          </a:p>
        </p:txBody>
      </p:sp>
    </p:spTree>
    <p:extLst>
      <p:ext uri="{BB962C8B-B14F-4D97-AF65-F5344CB8AC3E}">
        <p14:creationId xmlns:p14="http://schemas.microsoft.com/office/powerpoint/2010/main" val="66834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646AA9-0DA4-45B3-BA43-7F1F585513C7}" type="datetimeFigureOut">
              <a:rPr lang="en-GB" smtClean="0"/>
              <a:t>05/04/2022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A2FD2F-4CF1-47E5-B9ED-9958FEE0CDD2}" type="slidenum">
              <a:rPr lang="en-GB" smtClean="0"/>
              <a:t>‹#›</a:t>
            </a:fld>
            <a:endParaRPr lang="en-GB"/>
          </a:p>
        </p:txBody>
      </p:sp>
    </p:spTree>
    <p:extLst>
      <p:ext uri="{BB962C8B-B14F-4D97-AF65-F5344CB8AC3E}">
        <p14:creationId xmlns:p14="http://schemas.microsoft.com/office/powerpoint/2010/main" val="2868889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646AA9-0DA4-45B3-BA43-7F1F585513C7}" type="datetimeFigureOut">
              <a:rPr lang="en-GB" smtClean="0"/>
              <a:t>05/04/2022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A2FD2F-4CF1-47E5-B9ED-9958FEE0CDD2}" type="slidenum">
              <a:rPr lang="en-GB" smtClean="0"/>
              <a:t>‹#›</a:t>
            </a:fld>
            <a:endParaRPr lang="en-GB"/>
          </a:p>
        </p:txBody>
      </p:sp>
    </p:spTree>
    <p:extLst>
      <p:ext uri="{BB962C8B-B14F-4D97-AF65-F5344CB8AC3E}">
        <p14:creationId xmlns:p14="http://schemas.microsoft.com/office/powerpoint/2010/main" val="383657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646AA9-0DA4-45B3-BA43-7F1F585513C7}" type="datetimeFigureOut">
              <a:rPr lang="en-GB" smtClean="0"/>
              <a:t>05/04/2022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A2FD2F-4CF1-47E5-B9ED-9958FEE0CDD2}" type="slidenum">
              <a:rPr lang="en-GB" smtClean="0"/>
              <a:t>‹#›</a:t>
            </a:fld>
            <a:endParaRPr lang="en-GB"/>
          </a:p>
        </p:txBody>
      </p:sp>
    </p:spTree>
    <p:extLst>
      <p:ext uri="{BB962C8B-B14F-4D97-AF65-F5344CB8AC3E}">
        <p14:creationId xmlns:p14="http://schemas.microsoft.com/office/powerpoint/2010/main" val="4085720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646AA9-0DA4-45B3-BA43-7F1F585513C7}" type="datetimeFigureOut">
              <a:rPr lang="en-GB" smtClean="0"/>
              <a:t>05/04/2022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A2FD2F-4CF1-47E5-B9ED-9958FEE0CDD2}" type="slidenum">
              <a:rPr lang="en-GB" smtClean="0"/>
              <a:t>‹#›</a:t>
            </a:fld>
            <a:endParaRPr lang="en-GB"/>
          </a:p>
        </p:txBody>
      </p:sp>
    </p:spTree>
    <p:extLst>
      <p:ext uri="{BB962C8B-B14F-4D97-AF65-F5344CB8AC3E}">
        <p14:creationId xmlns:p14="http://schemas.microsoft.com/office/powerpoint/2010/main" val="2119092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46AA9-0DA4-45B3-BA43-7F1F585513C7}" type="datetimeFigureOut">
              <a:rPr lang="en-GB" smtClean="0"/>
              <a:t>05/04/2022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A2FD2F-4CF1-47E5-B9ED-9958FEE0CDD2}" type="slidenum">
              <a:rPr lang="en-GB" smtClean="0"/>
              <a:t>‹#›</a:t>
            </a:fld>
            <a:endParaRPr lang="en-GB"/>
          </a:p>
        </p:txBody>
      </p:sp>
    </p:spTree>
    <p:extLst>
      <p:ext uri="{BB962C8B-B14F-4D97-AF65-F5344CB8AC3E}">
        <p14:creationId xmlns:p14="http://schemas.microsoft.com/office/powerpoint/2010/main" val="2633011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646AA9-0DA4-45B3-BA43-7F1F585513C7}" type="datetimeFigureOut">
              <a:rPr lang="en-GB" smtClean="0"/>
              <a:t>05/04/2022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A2FD2F-4CF1-47E5-B9ED-9958FEE0CDD2}" type="slidenum">
              <a:rPr lang="en-GB" smtClean="0"/>
              <a:t>‹#›</a:t>
            </a:fld>
            <a:endParaRPr lang="en-GB"/>
          </a:p>
        </p:txBody>
      </p:sp>
    </p:spTree>
    <p:extLst>
      <p:ext uri="{BB962C8B-B14F-4D97-AF65-F5344CB8AC3E}">
        <p14:creationId xmlns:p14="http://schemas.microsoft.com/office/powerpoint/2010/main" val="2787863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646AA9-0DA4-45B3-BA43-7F1F585513C7}" type="datetimeFigureOut">
              <a:rPr lang="en-GB" smtClean="0"/>
              <a:t>05/04/2022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A2FD2F-4CF1-47E5-B9ED-9958FEE0CDD2}" type="slidenum">
              <a:rPr lang="en-GB" smtClean="0"/>
              <a:t>‹#›</a:t>
            </a:fld>
            <a:endParaRPr lang="en-GB"/>
          </a:p>
        </p:txBody>
      </p:sp>
    </p:spTree>
    <p:extLst>
      <p:ext uri="{BB962C8B-B14F-4D97-AF65-F5344CB8AC3E}">
        <p14:creationId xmlns:p14="http://schemas.microsoft.com/office/powerpoint/2010/main" val="72262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46AA9-0DA4-45B3-BA43-7F1F585513C7}" type="datetimeFigureOut">
              <a:rPr lang="en-GB" smtClean="0"/>
              <a:t>05/04/2022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A2FD2F-4CF1-47E5-B9ED-9958FEE0CDD2}" type="slidenum">
              <a:rPr lang="en-GB" smtClean="0"/>
              <a:t>‹#›</a:t>
            </a:fld>
            <a:endParaRPr lang="en-GB"/>
          </a:p>
        </p:txBody>
      </p:sp>
    </p:spTree>
    <p:extLst>
      <p:ext uri="{BB962C8B-B14F-4D97-AF65-F5344CB8AC3E}">
        <p14:creationId xmlns:p14="http://schemas.microsoft.com/office/powerpoint/2010/main" val="176331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dridgefund.or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napo.org.uk/"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membership@napo.org.uk"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36912"/>
            <a:ext cx="7848872" cy="1656184"/>
          </a:xfrm>
        </p:spPr>
        <p:txBody>
          <a:bodyPr>
            <a:noAutofit/>
          </a:bodyPr>
          <a:lstStyle/>
          <a:p>
            <a:r>
              <a:rPr lang="en-GB" sz="6600" dirty="0" smtClean="0">
                <a:latin typeface="Arial Black" panose="020B0A04020102020204" pitchFamily="34" charset="0"/>
              </a:rPr>
              <a:t>Why join </a:t>
            </a:r>
            <a:br>
              <a:rPr lang="en-GB" sz="6600" dirty="0" smtClean="0">
                <a:latin typeface="Arial Black" panose="020B0A04020102020204" pitchFamily="34" charset="0"/>
              </a:rPr>
            </a:br>
            <a:r>
              <a:rPr lang="en-GB" sz="6600" dirty="0" smtClean="0">
                <a:latin typeface="Arial Black" panose="020B0A04020102020204" pitchFamily="34" charset="0"/>
              </a:rPr>
              <a:t>a union!</a:t>
            </a:r>
            <a:br>
              <a:rPr lang="en-GB" sz="6600" dirty="0" smtClean="0">
                <a:latin typeface="Arial Black" panose="020B0A04020102020204" pitchFamily="34" charset="0"/>
              </a:rPr>
            </a:br>
            <a:r>
              <a:rPr lang="en-GB" sz="6600" dirty="0" smtClean="0">
                <a:latin typeface="Arial Black" panose="020B0A04020102020204" pitchFamily="34" charset="0"/>
              </a:rPr>
              <a:t>Why join</a:t>
            </a:r>
            <a:br>
              <a:rPr lang="en-GB" sz="6600" dirty="0" smtClean="0">
                <a:latin typeface="Arial Black" panose="020B0A04020102020204" pitchFamily="34" charset="0"/>
              </a:rPr>
            </a:br>
            <a:r>
              <a:rPr lang="en-GB" sz="6600" dirty="0" smtClean="0">
                <a:latin typeface="Arial Black" panose="020B0A04020102020204" pitchFamily="34" charset="0"/>
              </a:rPr>
              <a:t>Napo!</a:t>
            </a:r>
            <a:endParaRPr lang="en-GB" sz="6600" dirty="0">
              <a:latin typeface="Arial Black" panose="020B0A04020102020204" pitchFamily="34" charset="0"/>
            </a:endParaRPr>
          </a:p>
        </p:txBody>
      </p:sp>
      <p:pic>
        <p:nvPicPr>
          <p:cNvPr id="1026" name="Picture 2" descr="Napo 2013 Logo - 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28625"/>
            <a:ext cx="16478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4437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xfrm>
            <a:off x="457200" y="376525"/>
            <a:ext cx="8229600" cy="646331"/>
          </a:xfrm>
          <a:prstGeom prst="rect">
            <a:avLst/>
          </a:prstGeom>
          <a:solidFill>
            <a:schemeClr val="accent5">
              <a:lumMod val="60000"/>
              <a:lumOff val="40000"/>
              <a:alpha val="75000"/>
            </a:schemeClr>
          </a:solidFill>
        </p:spPr>
        <p:txBody>
          <a:bodyPr wrap="square" rtlCol="0">
            <a:spAutoFit/>
          </a:bodyPr>
          <a:lstStyle/>
          <a:p>
            <a:pPr algn="ctr"/>
            <a:r>
              <a:rPr lang="en-GB" sz="3600" dirty="0" smtClean="0">
                <a:solidFill>
                  <a:schemeClr val="tx2">
                    <a:lumMod val="50000"/>
                  </a:schemeClr>
                </a:solidFill>
                <a:latin typeface="Arial Black" panose="020B0A04020102020204" pitchFamily="34" charset="0"/>
              </a:rPr>
              <a:t>REASONS </a:t>
            </a:r>
            <a:r>
              <a:rPr lang="en-GB" sz="3600" dirty="0" smtClean="0">
                <a:solidFill>
                  <a:srgbClr val="FF0000"/>
                </a:solidFill>
                <a:latin typeface="Arial Black" panose="020B0A04020102020204" pitchFamily="34" charset="0"/>
              </a:rPr>
              <a:t>TO JOIN NAPO!</a:t>
            </a:r>
          </a:p>
        </p:txBody>
      </p:sp>
      <p:sp>
        <p:nvSpPr>
          <p:cNvPr id="6" name="Content Placeholder 5"/>
          <p:cNvSpPr txBox="1">
            <a:spLocks noGrp="1"/>
          </p:cNvSpPr>
          <p:nvPr>
            <p:ph idx="1"/>
          </p:nvPr>
        </p:nvSpPr>
        <p:spPr>
          <a:xfrm>
            <a:off x="457200" y="1600200"/>
            <a:ext cx="7715199" cy="2948499"/>
          </a:xfrm>
          <a:prstGeom prst="rect">
            <a:avLst/>
          </a:prstGeom>
          <a:noFill/>
        </p:spPr>
        <p:txBody>
          <a:bodyPr wrap="square" rtlCol="0">
            <a:spAutoFit/>
          </a:bodyPr>
          <a:lstStyle/>
          <a:p>
            <a:endParaRPr lang="en-GB" b="1" dirty="0" smtClean="0"/>
          </a:p>
          <a:p>
            <a:endParaRPr lang="en-GB" b="1" dirty="0"/>
          </a:p>
          <a:p>
            <a:endParaRPr lang="en-GB" b="1" dirty="0" smtClean="0"/>
          </a:p>
          <a:p>
            <a:endParaRPr lang="en-GB" b="1" dirty="0"/>
          </a:p>
          <a:p>
            <a:endParaRPr lang="en-GB" b="1"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43703" y="5421631"/>
            <a:ext cx="1845176" cy="941459"/>
          </a:xfrm>
          <a:prstGeom prst="rect">
            <a:avLst/>
          </a:prstGeom>
        </p:spPr>
      </p:pic>
      <p:sp>
        <p:nvSpPr>
          <p:cNvPr id="8" name="TextBox 7"/>
          <p:cNvSpPr txBox="1"/>
          <p:nvPr/>
        </p:nvSpPr>
        <p:spPr>
          <a:xfrm>
            <a:off x="323529" y="1241617"/>
            <a:ext cx="8280920" cy="3816429"/>
          </a:xfrm>
          <a:prstGeom prst="rect">
            <a:avLst/>
          </a:prstGeom>
          <a:noFill/>
        </p:spPr>
        <p:txBody>
          <a:bodyPr wrap="square" rtlCol="0">
            <a:spAutoFit/>
          </a:bodyPr>
          <a:lstStyle/>
          <a:p>
            <a:endParaRPr lang="en-GB" sz="1400" dirty="0" smtClean="0"/>
          </a:p>
          <a:p>
            <a:r>
              <a:rPr lang="en-GB" sz="2000" b="1" dirty="0" smtClean="0">
                <a:solidFill>
                  <a:srgbClr val="FF0000"/>
                </a:solidFill>
              </a:rPr>
              <a:t>OUR MEMBERS</a:t>
            </a:r>
            <a:r>
              <a:rPr lang="en-GB" sz="2000" b="1" dirty="0">
                <a:solidFill>
                  <a:srgbClr val="FF0000"/>
                </a:solidFill>
              </a:rPr>
              <a:t>’ BENEFIT </a:t>
            </a:r>
            <a:r>
              <a:rPr lang="en-GB" sz="2000" b="1" dirty="0" smtClean="0">
                <a:solidFill>
                  <a:srgbClr val="FF0000"/>
                </a:solidFill>
              </a:rPr>
              <a:t>PACKAGE</a:t>
            </a:r>
          </a:p>
          <a:p>
            <a:endParaRPr lang="en-GB" sz="1400" b="1" dirty="0">
              <a:solidFill>
                <a:srgbClr val="FF0000"/>
              </a:solidFill>
            </a:endParaRPr>
          </a:p>
          <a:p>
            <a:r>
              <a:rPr lang="en-GB" b="1" dirty="0" smtClean="0"/>
              <a:t>We partner with Morrish Solicitors and when you join, via the Napo website you can get access to a dedicated helpline so you </a:t>
            </a:r>
            <a:r>
              <a:rPr lang="en-GB" b="1" dirty="0"/>
              <a:t>and your family can also access other legal support </a:t>
            </a:r>
            <a:r>
              <a:rPr lang="en-GB" b="1" dirty="0" smtClean="0"/>
              <a:t>covering from </a:t>
            </a:r>
            <a:r>
              <a:rPr lang="en-GB" b="1" dirty="0"/>
              <a:t>accidents and injury to family law, wills, and </a:t>
            </a:r>
            <a:r>
              <a:rPr lang="en-GB" b="1" dirty="0" smtClean="0"/>
              <a:t>other private legal queries. </a:t>
            </a:r>
            <a:endParaRPr lang="en-GB" b="1" dirty="0"/>
          </a:p>
          <a:p>
            <a:r>
              <a:rPr lang="en-GB" sz="1400" dirty="0"/>
              <a:t> </a:t>
            </a:r>
          </a:p>
          <a:p>
            <a:r>
              <a:rPr lang="en-GB" sz="2000" b="1" dirty="0" smtClean="0">
                <a:solidFill>
                  <a:srgbClr val="FF0000"/>
                </a:solidFill>
              </a:rPr>
              <a:t>EDRIDGE FUND</a:t>
            </a:r>
          </a:p>
          <a:p>
            <a:endParaRPr lang="en-GB" sz="1600" b="1" dirty="0">
              <a:solidFill>
                <a:srgbClr val="FF0000"/>
              </a:solidFill>
            </a:endParaRPr>
          </a:p>
          <a:p>
            <a:r>
              <a:rPr lang="en-GB" b="1" dirty="0" smtClean="0"/>
              <a:t>If at any time you may need financial support for various reasons, the Edridge Fund is there for you to make an application. </a:t>
            </a:r>
          </a:p>
          <a:p>
            <a:r>
              <a:rPr lang="en-GB" b="1" dirty="0" smtClean="0"/>
              <a:t>Visit </a:t>
            </a:r>
            <a:r>
              <a:rPr lang="en-GB" b="1" dirty="0">
                <a:hlinkClick r:id="rId3"/>
              </a:rPr>
              <a:t>http://www.edridgefund.org</a:t>
            </a:r>
            <a:r>
              <a:rPr lang="en-GB" b="1" dirty="0" smtClean="0">
                <a:hlinkClick r:id="rId3"/>
              </a:rPr>
              <a:t>/</a:t>
            </a:r>
            <a:r>
              <a:rPr lang="en-GB" b="1" dirty="0" smtClean="0"/>
              <a:t> </a:t>
            </a:r>
            <a:endParaRPr lang="en-GB" dirty="0"/>
          </a:p>
          <a:p>
            <a:endParaRPr lang="en-GB" b="1" dirty="0"/>
          </a:p>
        </p:txBody>
      </p:sp>
    </p:spTree>
    <p:extLst>
      <p:ext uri="{BB962C8B-B14F-4D97-AF65-F5344CB8AC3E}">
        <p14:creationId xmlns:p14="http://schemas.microsoft.com/office/powerpoint/2010/main" val="3121422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Napo 2013 Logo - 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76672"/>
            <a:ext cx="16478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543766" y="458455"/>
            <a:ext cx="5760640" cy="830997"/>
          </a:xfrm>
          <a:prstGeom prst="rect">
            <a:avLst/>
          </a:prstGeom>
          <a:noFill/>
        </p:spPr>
        <p:txBody>
          <a:bodyPr wrap="square" rtlCol="0">
            <a:spAutoFit/>
          </a:bodyPr>
          <a:lstStyle/>
          <a:p>
            <a:pPr algn="ctr"/>
            <a:r>
              <a:rPr lang="en-GB" sz="4800" b="1" i="1" dirty="0" smtClean="0"/>
              <a:t>IN YOUR BRANCH</a:t>
            </a:r>
            <a:endParaRPr lang="en-GB" sz="4800" b="1" i="1" dirty="0"/>
          </a:p>
        </p:txBody>
      </p:sp>
      <p:sp>
        <p:nvSpPr>
          <p:cNvPr id="4" name="TextBox 3"/>
          <p:cNvSpPr txBox="1"/>
          <p:nvPr/>
        </p:nvSpPr>
        <p:spPr>
          <a:xfrm>
            <a:off x="539552" y="1844824"/>
            <a:ext cx="7764854" cy="3970318"/>
          </a:xfrm>
          <a:prstGeom prst="rect">
            <a:avLst/>
          </a:prstGeom>
          <a:noFill/>
        </p:spPr>
        <p:txBody>
          <a:bodyPr wrap="square" rtlCol="0">
            <a:spAutoFit/>
          </a:bodyPr>
          <a:lstStyle/>
          <a:p>
            <a:r>
              <a:rPr lang="en-GB" b="1" dirty="0" smtClean="0"/>
              <a:t>We have a network of local representatives, who work for the Probation Service, Probation Board for Northern Ireland and in Cafcass.</a:t>
            </a:r>
          </a:p>
          <a:p>
            <a:endParaRPr lang="en-GB" b="1" dirty="0"/>
          </a:p>
          <a:p>
            <a:r>
              <a:rPr lang="en-GB" b="1" dirty="0" smtClean="0"/>
              <a:t>We have trained and accredited local reps who can help you with grievances, disciplinary cases, as well as link National Officials and link elected National Officers. The local Branch also has representatives on Napo’s National Executive Committee.</a:t>
            </a:r>
          </a:p>
          <a:p>
            <a:endParaRPr lang="en-GB" b="1" dirty="0"/>
          </a:p>
          <a:p>
            <a:r>
              <a:rPr lang="en-GB" b="1" dirty="0" smtClean="0"/>
              <a:t>We also have Napo activists who act as contact points in offices, so called ‘Activ8rs’ and ‘Distributors’.</a:t>
            </a:r>
          </a:p>
          <a:p>
            <a:endParaRPr lang="en-GB" b="1" dirty="0"/>
          </a:p>
          <a:p>
            <a:r>
              <a:rPr lang="en-GB" b="1" dirty="0" smtClean="0"/>
              <a:t>As well as holding regular meetings open to all members, reps visit workplaces where possible to hold advice surgeries</a:t>
            </a:r>
            <a:r>
              <a:rPr lang="en-GB" b="1" dirty="0"/>
              <a:t> </a:t>
            </a:r>
            <a:r>
              <a:rPr lang="en-GB" b="1" dirty="0" smtClean="0"/>
              <a:t>or to hold H&amp;S office inspections.</a:t>
            </a:r>
          </a:p>
          <a:p>
            <a:endParaRPr lang="en-GB" b="1" dirty="0"/>
          </a:p>
        </p:txBody>
      </p:sp>
    </p:spTree>
    <p:extLst>
      <p:ext uri="{BB962C8B-B14F-4D97-AF65-F5344CB8AC3E}">
        <p14:creationId xmlns:p14="http://schemas.microsoft.com/office/powerpoint/2010/main" val="3582024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Napo 2013 Logo - 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76672"/>
            <a:ext cx="16478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543766" y="458455"/>
            <a:ext cx="5760640" cy="830997"/>
          </a:xfrm>
          <a:prstGeom prst="rect">
            <a:avLst/>
          </a:prstGeom>
          <a:noFill/>
        </p:spPr>
        <p:txBody>
          <a:bodyPr wrap="square" rtlCol="0">
            <a:spAutoFit/>
          </a:bodyPr>
          <a:lstStyle/>
          <a:p>
            <a:pPr algn="ctr"/>
            <a:r>
              <a:rPr lang="en-GB" sz="4800" b="1" i="1" dirty="0" smtClean="0"/>
              <a:t>IN YOUR AREA</a:t>
            </a:r>
            <a:endParaRPr lang="en-GB" sz="4800" b="1" i="1" dirty="0"/>
          </a:p>
        </p:txBody>
      </p:sp>
      <p:sp>
        <p:nvSpPr>
          <p:cNvPr id="4" name="Rounded Rectangle 3"/>
          <p:cNvSpPr/>
          <p:nvPr/>
        </p:nvSpPr>
        <p:spPr>
          <a:xfrm>
            <a:off x="683568" y="1772816"/>
            <a:ext cx="7776864" cy="4104456"/>
          </a:xfrm>
          <a:prstGeom prst="roundRect">
            <a:avLst/>
          </a:prstGeom>
          <a:solidFill>
            <a:schemeClr val="accent1">
              <a:lumMod val="40000"/>
              <a:lumOff val="60000"/>
            </a:schemeClr>
          </a:solidFill>
          <a:scene3d>
            <a:camera prst="orthographicFront"/>
            <a:lightRig rig="threePt" dir="t"/>
          </a:scene3d>
          <a:sp3d>
            <a:bevelT w="114300" h="101600"/>
            <a:bevelB w="11430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solidFill>
                  <a:srgbClr val="FF0000"/>
                </a:solidFill>
              </a:rPr>
              <a:t>HOW TO GET IN TOUCH &amp; FIND OUT MORE:</a:t>
            </a:r>
          </a:p>
          <a:p>
            <a:pPr algn="ctr"/>
            <a:endParaRPr lang="en-GB" sz="2800" dirty="0">
              <a:solidFill>
                <a:srgbClr val="FF0000"/>
              </a:solidFill>
            </a:endParaRPr>
          </a:p>
          <a:p>
            <a:pPr algn="ctr"/>
            <a:endParaRPr lang="en-GB" sz="2800" dirty="0" smtClean="0">
              <a:solidFill>
                <a:srgbClr val="FF0000"/>
              </a:solidFill>
            </a:endParaRPr>
          </a:p>
          <a:p>
            <a:pPr algn="ctr"/>
            <a:endParaRPr lang="en-GB" sz="2800" dirty="0">
              <a:solidFill>
                <a:srgbClr val="FF0000"/>
              </a:solidFill>
            </a:endParaRPr>
          </a:p>
          <a:p>
            <a:pPr algn="ctr"/>
            <a:endParaRPr lang="en-GB" sz="2800" dirty="0" smtClean="0">
              <a:solidFill>
                <a:srgbClr val="FF0000"/>
              </a:solidFill>
            </a:endParaRPr>
          </a:p>
          <a:p>
            <a:pPr algn="ctr"/>
            <a:endParaRPr lang="en-GB" sz="2800" dirty="0" smtClean="0">
              <a:solidFill>
                <a:srgbClr val="FF0000"/>
              </a:solidFill>
            </a:endParaRPr>
          </a:p>
          <a:p>
            <a:pPr algn="ctr"/>
            <a:endParaRPr lang="en-GB" sz="2800" dirty="0">
              <a:solidFill>
                <a:srgbClr val="FF0000"/>
              </a:solidFill>
            </a:endParaRPr>
          </a:p>
        </p:txBody>
      </p:sp>
    </p:spTree>
    <p:extLst>
      <p:ext uri="{BB962C8B-B14F-4D97-AF65-F5344CB8AC3E}">
        <p14:creationId xmlns:p14="http://schemas.microsoft.com/office/powerpoint/2010/main" val="2741387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Napo 2013 Logo - 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5445224"/>
            <a:ext cx="16478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ounded Rectangle 2"/>
          <p:cNvSpPr/>
          <p:nvPr/>
        </p:nvSpPr>
        <p:spPr>
          <a:xfrm>
            <a:off x="755576" y="548680"/>
            <a:ext cx="7416824" cy="4392488"/>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Arial Black" panose="020B0A04020102020204" pitchFamily="34" charset="0"/>
              </a:rPr>
              <a:t>WHAT ARE TRADE UNIONS?</a:t>
            </a:r>
          </a:p>
          <a:p>
            <a:pPr algn="just"/>
            <a:endParaRPr lang="en-GB" dirty="0">
              <a:solidFill>
                <a:schemeClr val="tx1"/>
              </a:solidFill>
              <a:latin typeface="Arial Black" panose="020B0A04020102020204" pitchFamily="34" charset="0"/>
            </a:endParaRPr>
          </a:p>
          <a:p>
            <a:pPr marL="171450" indent="-171450" algn="just">
              <a:buFont typeface="Arial" panose="020B0604020202020204" pitchFamily="34" charset="0"/>
              <a:buChar char="•"/>
            </a:pPr>
            <a:r>
              <a:rPr lang="en-GB" dirty="0" smtClean="0">
                <a:solidFill>
                  <a:schemeClr val="tx1"/>
                </a:solidFill>
                <a:latin typeface="Arial Black" panose="020B0A04020102020204" pitchFamily="34" charset="0"/>
              </a:rPr>
              <a:t>Largest network of organisations in the country – nearly seven million workers are a  member of a trade union, covering many sectors</a:t>
            </a:r>
          </a:p>
          <a:p>
            <a:pPr marL="171450" indent="-171450" algn="just">
              <a:buFont typeface="Arial" panose="020B0604020202020204" pitchFamily="34" charset="0"/>
              <a:buChar char="•"/>
            </a:pPr>
            <a:r>
              <a:rPr lang="en-GB" dirty="0" smtClean="0">
                <a:solidFill>
                  <a:schemeClr val="tx1"/>
                </a:solidFill>
                <a:latin typeface="Arial Black" panose="020B0A04020102020204" pitchFamily="34" charset="0"/>
              </a:rPr>
              <a:t>Self-organised and independent of employers – members paying a fee and then taking decisions collectively</a:t>
            </a:r>
          </a:p>
          <a:p>
            <a:pPr marL="171450" indent="-171450" algn="just">
              <a:buFont typeface="Arial" panose="020B0604020202020204" pitchFamily="34" charset="0"/>
              <a:buChar char="•"/>
            </a:pPr>
            <a:r>
              <a:rPr lang="en-GB" dirty="0" smtClean="0">
                <a:solidFill>
                  <a:schemeClr val="tx1"/>
                </a:solidFill>
                <a:latin typeface="Arial Black" panose="020B0A04020102020204" pitchFamily="34" charset="0"/>
              </a:rPr>
              <a:t>Have brought significant social change in society, introduction of a minimum wage, the abolition of child labour, equality legislation, improved workers’ safety to name a few</a:t>
            </a:r>
          </a:p>
          <a:p>
            <a:endParaRPr lang="en-GB" sz="1000" dirty="0" smtClean="0">
              <a:solidFill>
                <a:schemeClr val="tx1"/>
              </a:solidFill>
              <a:latin typeface="Arial Black" panose="020B0A04020102020204" pitchFamily="34" charset="0"/>
            </a:endParaRPr>
          </a:p>
          <a:p>
            <a:r>
              <a:rPr lang="en-GB" sz="1000" dirty="0" smtClean="0">
                <a:solidFill>
                  <a:schemeClr val="tx1"/>
                </a:solidFill>
                <a:latin typeface="Arial Black" panose="020B0A04020102020204" pitchFamily="34" charset="0"/>
              </a:rPr>
              <a:t> </a:t>
            </a:r>
            <a:endParaRPr lang="en-GB" sz="1000"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3328326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500"/>
                                        <p:tgtEl>
                                          <p:spTgt spid="3">
                                            <p:txEl>
                                              <p:pRg st="2" end="2"/>
                                            </p:txEl>
                                          </p:spTgt>
                                        </p:tgtEl>
                                      </p:cBhvr>
                                    </p:animEffect>
                                    <p:anim calcmode="lin" valueType="num">
                                      <p:cBhvr>
                                        <p:cTn id="13"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5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500"/>
                                        <p:tgtEl>
                                          <p:spTgt spid="3">
                                            <p:txEl>
                                              <p:pRg st="3" end="3"/>
                                            </p:txEl>
                                          </p:spTgt>
                                        </p:tgtEl>
                                      </p:cBhvr>
                                    </p:animEffect>
                                    <p:anim calcmode="lin" valueType="num">
                                      <p:cBhvr>
                                        <p:cTn id="18"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5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500"/>
                                        <p:tgtEl>
                                          <p:spTgt spid="3">
                                            <p:txEl>
                                              <p:pRg st="4" end="4"/>
                                            </p:txEl>
                                          </p:spTgt>
                                        </p:tgtEl>
                                      </p:cBhvr>
                                    </p:animEffect>
                                    <p:anim calcmode="lin" valueType="num">
                                      <p:cBhvr>
                                        <p:cTn id="23"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Napo 2013 Logo - 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5589240"/>
            <a:ext cx="16478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5750" y="404662"/>
            <a:ext cx="8416577" cy="646331"/>
          </a:xfrm>
          <a:prstGeom prst="rect">
            <a:avLst/>
          </a:prstGeom>
          <a:solidFill>
            <a:schemeClr val="accent5">
              <a:lumMod val="60000"/>
              <a:lumOff val="40000"/>
              <a:alpha val="75000"/>
            </a:schemeClr>
          </a:solidFill>
        </p:spPr>
        <p:txBody>
          <a:bodyPr wrap="square" rtlCol="0">
            <a:spAutoFit/>
          </a:bodyPr>
          <a:lstStyle/>
          <a:p>
            <a:pPr algn="ctr"/>
            <a:r>
              <a:rPr lang="en-GB" sz="3600" dirty="0" smtClean="0">
                <a:solidFill>
                  <a:schemeClr val="tx2">
                    <a:lumMod val="50000"/>
                  </a:schemeClr>
                </a:solidFill>
                <a:latin typeface="Arial Black" panose="020B0A04020102020204" pitchFamily="34" charset="0"/>
              </a:rPr>
              <a:t>5 REASONS </a:t>
            </a:r>
            <a:r>
              <a:rPr lang="en-GB" sz="3600" dirty="0" smtClean="0">
                <a:solidFill>
                  <a:srgbClr val="FF0000"/>
                </a:solidFill>
                <a:latin typeface="Arial Black" panose="020B0A04020102020204" pitchFamily="34" charset="0"/>
              </a:rPr>
              <a:t>TO JOIN NAPO!</a:t>
            </a:r>
          </a:p>
        </p:txBody>
      </p:sp>
      <p:sp>
        <p:nvSpPr>
          <p:cNvPr id="4" name="TextBox 3"/>
          <p:cNvSpPr txBox="1"/>
          <p:nvPr/>
        </p:nvSpPr>
        <p:spPr>
          <a:xfrm>
            <a:off x="362075" y="1916832"/>
            <a:ext cx="8430386" cy="2308324"/>
          </a:xfrm>
          <a:prstGeom prst="rect">
            <a:avLst/>
          </a:prstGeom>
          <a:noFill/>
        </p:spPr>
        <p:txBody>
          <a:bodyPr wrap="square" rtlCol="0">
            <a:spAutoFit/>
          </a:bodyPr>
          <a:lstStyle/>
          <a:p>
            <a:r>
              <a:rPr lang="en-GB" dirty="0" smtClean="0">
                <a:latin typeface="Arial Black" panose="020B0A04020102020204" pitchFamily="34" charset="0"/>
              </a:rPr>
              <a:t>1. </a:t>
            </a:r>
            <a:r>
              <a:rPr lang="en-GB" dirty="0">
                <a:latin typeface="Arial Black" panose="020B0A04020102020204" pitchFamily="34" charset="0"/>
              </a:rPr>
              <a:t>The best employment insurance </a:t>
            </a:r>
            <a:r>
              <a:rPr lang="en-GB" dirty="0" smtClean="0">
                <a:latin typeface="Arial Black" panose="020B0A04020102020204" pitchFamily="34" charset="0"/>
              </a:rPr>
              <a:t>available.</a:t>
            </a:r>
          </a:p>
          <a:p>
            <a:endParaRPr lang="en-GB" dirty="0"/>
          </a:p>
          <a:p>
            <a:endParaRPr lang="en-GB" dirty="0" smtClean="0"/>
          </a:p>
          <a:p>
            <a:r>
              <a:rPr lang="en-GB" b="1" dirty="0" smtClean="0"/>
              <a:t>Why </a:t>
            </a:r>
            <a:r>
              <a:rPr lang="en-GB" b="1" dirty="0"/>
              <a:t>insure your car, house, holiday but not the thing that pays for them? </a:t>
            </a:r>
            <a:endParaRPr lang="en-GB" b="1" dirty="0" smtClean="0"/>
          </a:p>
          <a:p>
            <a:endParaRPr lang="en-GB" b="1" dirty="0"/>
          </a:p>
          <a:p>
            <a:r>
              <a:rPr lang="en-GB" b="1" dirty="0" smtClean="0"/>
              <a:t>Like </a:t>
            </a:r>
            <a:r>
              <a:rPr lang="en-GB" b="1" dirty="0"/>
              <a:t>any form of insurance, we can’t guarantee you won’t have a problem but we do guarantee the best available help and support if you have a problem at work with clients, colleagues or those in charge.</a:t>
            </a:r>
            <a:endParaRPr lang="en-GB" b="1" dirty="0" smtClean="0">
              <a:latin typeface="Arial Black" panose="020B0A04020102020204" pitchFamily="34" charset="0"/>
            </a:endParaRPr>
          </a:p>
        </p:txBody>
      </p:sp>
    </p:spTree>
    <p:extLst>
      <p:ext uri="{BB962C8B-B14F-4D97-AF65-F5344CB8AC3E}">
        <p14:creationId xmlns:p14="http://schemas.microsoft.com/office/powerpoint/2010/main" val="409244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5750" y="404662"/>
            <a:ext cx="8416577" cy="646331"/>
          </a:xfrm>
          <a:prstGeom prst="rect">
            <a:avLst/>
          </a:prstGeom>
          <a:solidFill>
            <a:schemeClr val="accent5">
              <a:lumMod val="60000"/>
              <a:lumOff val="40000"/>
              <a:alpha val="75000"/>
            </a:schemeClr>
          </a:solidFill>
        </p:spPr>
        <p:txBody>
          <a:bodyPr wrap="square" rtlCol="0">
            <a:spAutoFit/>
          </a:bodyPr>
          <a:lstStyle/>
          <a:p>
            <a:pPr algn="ctr"/>
            <a:r>
              <a:rPr lang="en-GB" sz="3600" dirty="0" smtClean="0">
                <a:solidFill>
                  <a:schemeClr val="tx2">
                    <a:lumMod val="50000"/>
                  </a:schemeClr>
                </a:solidFill>
                <a:latin typeface="Arial Black" panose="020B0A04020102020204" pitchFamily="34" charset="0"/>
              </a:rPr>
              <a:t>5 REASONS </a:t>
            </a:r>
            <a:r>
              <a:rPr lang="en-GB" sz="3600" dirty="0" smtClean="0">
                <a:solidFill>
                  <a:srgbClr val="FF0000"/>
                </a:solidFill>
                <a:latin typeface="Arial Black" panose="020B0A04020102020204" pitchFamily="34" charset="0"/>
              </a:rPr>
              <a:t>TO JOIN NAPO!</a:t>
            </a:r>
          </a:p>
        </p:txBody>
      </p:sp>
      <p:sp>
        <p:nvSpPr>
          <p:cNvPr id="3" name="Rectangle 2"/>
          <p:cNvSpPr/>
          <p:nvPr/>
        </p:nvSpPr>
        <p:spPr>
          <a:xfrm>
            <a:off x="355749" y="2311074"/>
            <a:ext cx="8416577" cy="2031325"/>
          </a:xfrm>
          <a:prstGeom prst="rect">
            <a:avLst/>
          </a:prstGeom>
        </p:spPr>
        <p:txBody>
          <a:bodyPr wrap="square">
            <a:spAutoFit/>
          </a:bodyPr>
          <a:lstStyle/>
          <a:p>
            <a:r>
              <a:rPr lang="en-GB" b="1" dirty="0" smtClean="0">
                <a:latin typeface="Arial Black" panose="020B0A04020102020204" pitchFamily="34" charset="0"/>
              </a:rPr>
              <a:t>2. A </a:t>
            </a:r>
            <a:r>
              <a:rPr lang="en-GB" b="1" dirty="0">
                <a:latin typeface="Arial Black" panose="020B0A04020102020204" pitchFamily="34" charset="0"/>
              </a:rPr>
              <a:t>Strong </a:t>
            </a:r>
            <a:r>
              <a:rPr lang="en-GB" dirty="0" smtClean="0">
                <a:latin typeface="Arial Black" panose="020B0A04020102020204" pitchFamily="34" charset="0"/>
              </a:rPr>
              <a:t>Voice</a:t>
            </a:r>
            <a:r>
              <a:rPr lang="en-GB" b="1" dirty="0" smtClean="0">
                <a:latin typeface="Arial Black" panose="020B0A04020102020204" pitchFamily="34" charset="0"/>
              </a:rPr>
              <a:t>.</a:t>
            </a:r>
          </a:p>
          <a:p>
            <a:endParaRPr lang="en-GB" dirty="0"/>
          </a:p>
          <a:p>
            <a:r>
              <a:rPr lang="en-GB" b="1" dirty="0" smtClean="0"/>
              <a:t>Napo </a:t>
            </a:r>
            <a:r>
              <a:rPr lang="en-GB" b="1" dirty="0"/>
              <a:t>is the recognised collective voice for staff across </a:t>
            </a:r>
            <a:r>
              <a:rPr lang="en-GB" b="1" dirty="0" smtClean="0"/>
              <a:t>probation and in family courts. </a:t>
            </a:r>
          </a:p>
          <a:p>
            <a:endParaRPr lang="en-GB" b="1" dirty="0"/>
          </a:p>
          <a:p>
            <a:r>
              <a:rPr lang="en-GB" b="1" dirty="0" smtClean="0"/>
              <a:t>No </a:t>
            </a:r>
            <a:r>
              <a:rPr lang="en-GB" b="1" dirty="0"/>
              <a:t>matter where you work or who pays your </a:t>
            </a:r>
            <a:r>
              <a:rPr lang="en-GB" b="1" dirty="0" smtClean="0"/>
              <a:t>wages, </a:t>
            </a:r>
            <a:r>
              <a:rPr lang="en-GB" b="1" dirty="0"/>
              <a:t>Napo is a recognised voice, negotiating </a:t>
            </a:r>
            <a:r>
              <a:rPr lang="en-GB" b="1" dirty="0" smtClean="0"/>
              <a:t>your Terms and Conditions </a:t>
            </a:r>
            <a:r>
              <a:rPr lang="en-GB" b="1" dirty="0"/>
              <a:t>and making the links between treating staff well and outcomes for </a:t>
            </a:r>
            <a:r>
              <a:rPr lang="en-GB" b="1" dirty="0" smtClean="0"/>
              <a:t>members.</a:t>
            </a:r>
            <a:endParaRPr lang="en-GB" b="1" dirty="0" smtClean="0">
              <a:latin typeface="Arial Black" panose="020B0A04020102020204" pitchFamily="34" charset="0"/>
            </a:endParaRPr>
          </a:p>
        </p:txBody>
      </p:sp>
      <p:pic>
        <p:nvPicPr>
          <p:cNvPr id="4" name="Picture 2" descr="Napo 2013 Logo - 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5661248"/>
            <a:ext cx="16478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5027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Napo 2013 Logo - 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5661248"/>
            <a:ext cx="16478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5750" y="404662"/>
            <a:ext cx="8416577" cy="646331"/>
          </a:xfrm>
          <a:prstGeom prst="rect">
            <a:avLst/>
          </a:prstGeom>
          <a:solidFill>
            <a:schemeClr val="accent5">
              <a:lumMod val="60000"/>
              <a:lumOff val="40000"/>
              <a:alpha val="75000"/>
            </a:schemeClr>
          </a:solidFill>
        </p:spPr>
        <p:txBody>
          <a:bodyPr wrap="square" rtlCol="0">
            <a:spAutoFit/>
          </a:bodyPr>
          <a:lstStyle/>
          <a:p>
            <a:pPr algn="ctr"/>
            <a:r>
              <a:rPr lang="en-GB" sz="3600" dirty="0" smtClean="0">
                <a:solidFill>
                  <a:schemeClr val="tx2">
                    <a:lumMod val="50000"/>
                  </a:schemeClr>
                </a:solidFill>
                <a:latin typeface="Arial Black" panose="020B0A04020102020204" pitchFamily="34" charset="0"/>
              </a:rPr>
              <a:t>5 REASONS </a:t>
            </a:r>
            <a:r>
              <a:rPr lang="en-GB" sz="3600" dirty="0" smtClean="0">
                <a:solidFill>
                  <a:srgbClr val="FF0000"/>
                </a:solidFill>
                <a:latin typeface="Arial Black" panose="020B0A04020102020204" pitchFamily="34" charset="0"/>
              </a:rPr>
              <a:t>TO JOIN NAPO!</a:t>
            </a:r>
          </a:p>
        </p:txBody>
      </p:sp>
      <p:sp>
        <p:nvSpPr>
          <p:cNvPr id="5" name="TextBox 4"/>
          <p:cNvSpPr txBox="1"/>
          <p:nvPr/>
        </p:nvSpPr>
        <p:spPr>
          <a:xfrm>
            <a:off x="355749" y="1988840"/>
            <a:ext cx="8416577" cy="2308324"/>
          </a:xfrm>
          <a:prstGeom prst="rect">
            <a:avLst/>
          </a:prstGeom>
          <a:noFill/>
        </p:spPr>
        <p:txBody>
          <a:bodyPr wrap="square" rtlCol="0">
            <a:spAutoFit/>
          </a:bodyPr>
          <a:lstStyle/>
          <a:p>
            <a:r>
              <a:rPr lang="en-GB" dirty="0" smtClean="0">
                <a:latin typeface="Arial Black" panose="020B0A04020102020204" pitchFamily="34" charset="0"/>
              </a:rPr>
              <a:t>3. The </a:t>
            </a:r>
            <a:r>
              <a:rPr lang="en-GB" dirty="0">
                <a:latin typeface="Arial Black" panose="020B0A04020102020204" pitchFamily="34" charset="0"/>
              </a:rPr>
              <a:t>Professional </a:t>
            </a:r>
            <a:r>
              <a:rPr lang="en-GB" dirty="0" smtClean="0">
                <a:latin typeface="Arial Black" panose="020B0A04020102020204" pitchFamily="34" charset="0"/>
              </a:rPr>
              <a:t>Champions.</a:t>
            </a:r>
          </a:p>
          <a:p>
            <a:endParaRPr lang="en-GB" dirty="0"/>
          </a:p>
          <a:p>
            <a:r>
              <a:rPr lang="en-GB" b="1" dirty="0" smtClean="0"/>
              <a:t>Across probation and in family courts, </a:t>
            </a:r>
            <a:r>
              <a:rPr lang="en-GB" b="1" dirty="0"/>
              <a:t>Napo are the recognised, credible voice on professional standards. </a:t>
            </a:r>
            <a:endParaRPr lang="en-GB" b="1" dirty="0" smtClean="0"/>
          </a:p>
          <a:p>
            <a:endParaRPr lang="en-GB" b="1" dirty="0"/>
          </a:p>
          <a:p>
            <a:r>
              <a:rPr lang="en-GB" b="1" dirty="0" smtClean="0"/>
              <a:t>We </a:t>
            </a:r>
            <a:r>
              <a:rPr lang="en-GB" b="1" dirty="0"/>
              <a:t>run professional conferences for members; publish the Probation Journal and the Family Court </a:t>
            </a:r>
            <a:r>
              <a:rPr lang="en-GB" b="1" dirty="0" smtClean="0"/>
              <a:t>Journal – free for all members, </a:t>
            </a:r>
            <a:r>
              <a:rPr lang="en-GB" b="1" dirty="0"/>
              <a:t>and represent the professional voice to decision makers.</a:t>
            </a:r>
            <a:endParaRPr lang="en-GB" sz="1600" b="1" i="1" dirty="0">
              <a:solidFill>
                <a:schemeClr val="accent4">
                  <a:lumMod val="50000"/>
                </a:schemeClr>
              </a:solidFill>
            </a:endParaRPr>
          </a:p>
        </p:txBody>
      </p:sp>
    </p:spTree>
    <p:extLst>
      <p:ext uri="{BB962C8B-B14F-4D97-AF65-F5344CB8AC3E}">
        <p14:creationId xmlns:p14="http://schemas.microsoft.com/office/powerpoint/2010/main" val="4079378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Napo 2013 Logo - 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5589240"/>
            <a:ext cx="16478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5750" y="404662"/>
            <a:ext cx="8416577" cy="646331"/>
          </a:xfrm>
          <a:prstGeom prst="rect">
            <a:avLst/>
          </a:prstGeom>
          <a:solidFill>
            <a:schemeClr val="accent5">
              <a:lumMod val="60000"/>
              <a:lumOff val="40000"/>
              <a:alpha val="75000"/>
            </a:schemeClr>
          </a:solidFill>
        </p:spPr>
        <p:txBody>
          <a:bodyPr wrap="square" rtlCol="0">
            <a:spAutoFit/>
          </a:bodyPr>
          <a:lstStyle/>
          <a:p>
            <a:pPr algn="ctr"/>
            <a:r>
              <a:rPr lang="en-GB" sz="3600" dirty="0" smtClean="0">
                <a:solidFill>
                  <a:schemeClr val="tx2">
                    <a:lumMod val="50000"/>
                  </a:schemeClr>
                </a:solidFill>
                <a:latin typeface="Arial Black" panose="020B0A04020102020204" pitchFamily="34" charset="0"/>
              </a:rPr>
              <a:t>5 REASONS </a:t>
            </a:r>
            <a:r>
              <a:rPr lang="en-GB" sz="3600" dirty="0" smtClean="0">
                <a:solidFill>
                  <a:srgbClr val="FF0000"/>
                </a:solidFill>
                <a:latin typeface="Arial Black" panose="020B0A04020102020204" pitchFamily="34" charset="0"/>
              </a:rPr>
              <a:t>TO JOIN NAPO!</a:t>
            </a:r>
          </a:p>
        </p:txBody>
      </p:sp>
      <p:sp>
        <p:nvSpPr>
          <p:cNvPr id="4" name="TextBox 3"/>
          <p:cNvSpPr txBox="1"/>
          <p:nvPr/>
        </p:nvSpPr>
        <p:spPr>
          <a:xfrm>
            <a:off x="355750" y="1268760"/>
            <a:ext cx="8384355" cy="4247317"/>
          </a:xfrm>
          <a:prstGeom prst="rect">
            <a:avLst/>
          </a:prstGeom>
          <a:noFill/>
        </p:spPr>
        <p:txBody>
          <a:bodyPr wrap="square" rtlCol="0">
            <a:spAutoFit/>
          </a:bodyPr>
          <a:lstStyle/>
          <a:p>
            <a:r>
              <a:rPr lang="en-GB" dirty="0" smtClean="0">
                <a:latin typeface="Arial Black" panose="020B0A04020102020204" pitchFamily="34" charset="0"/>
              </a:rPr>
              <a:t>4. </a:t>
            </a:r>
            <a:r>
              <a:rPr lang="en-GB" dirty="0">
                <a:latin typeface="Arial Black" panose="020B0A04020102020204" pitchFamily="34" charset="0"/>
              </a:rPr>
              <a:t>The Campaigning </a:t>
            </a:r>
            <a:r>
              <a:rPr lang="en-GB" dirty="0" smtClean="0">
                <a:latin typeface="Arial Black" panose="020B0A04020102020204" pitchFamily="34" charset="0"/>
              </a:rPr>
              <a:t>Voice.</a:t>
            </a:r>
          </a:p>
          <a:p>
            <a:endParaRPr lang="en-GB" dirty="0"/>
          </a:p>
          <a:p>
            <a:r>
              <a:rPr lang="en-GB" b="1" dirty="0" smtClean="0"/>
              <a:t>We </a:t>
            </a:r>
            <a:r>
              <a:rPr lang="en-GB" b="1" dirty="0"/>
              <a:t>take the arguments for high professional standards, fair and appropriate funding and dignity at work to decision makers – via parliament, national and regional assemblies, and into local communities. </a:t>
            </a:r>
            <a:endParaRPr lang="en-GB" b="1" dirty="0" smtClean="0"/>
          </a:p>
          <a:p>
            <a:endParaRPr lang="en-GB" b="1" dirty="0"/>
          </a:p>
          <a:p>
            <a:r>
              <a:rPr lang="en-GB" b="1" dirty="0" smtClean="0"/>
              <a:t>Napo </a:t>
            </a:r>
            <a:r>
              <a:rPr lang="en-GB" b="1" dirty="0"/>
              <a:t>make sure the probation and family court services, and those who work in them, are seen, heard and </a:t>
            </a:r>
            <a:r>
              <a:rPr lang="en-GB" b="1" dirty="0" smtClean="0"/>
              <a:t>respected. </a:t>
            </a:r>
          </a:p>
          <a:p>
            <a:endParaRPr lang="en-GB" b="1" dirty="0" smtClean="0"/>
          </a:p>
          <a:p>
            <a:r>
              <a:rPr lang="en-GB" b="1" dirty="0" smtClean="0"/>
              <a:t>We </a:t>
            </a:r>
            <a:r>
              <a:rPr lang="en-GB" b="1" dirty="0"/>
              <a:t>are part of the </a:t>
            </a:r>
            <a:r>
              <a:rPr lang="en-GB" b="1" dirty="0" smtClean="0"/>
              <a:t>wider trade </a:t>
            </a:r>
            <a:r>
              <a:rPr lang="en-GB" b="1" dirty="0"/>
              <a:t>union movement and are affiliated to the Trade Union Congress and the General Federation of Trade Unions. </a:t>
            </a:r>
            <a:endParaRPr lang="en-GB" b="1" dirty="0" smtClean="0"/>
          </a:p>
          <a:p>
            <a:endParaRPr lang="en-GB" b="1" dirty="0"/>
          </a:p>
          <a:p>
            <a:r>
              <a:rPr lang="en-GB" b="1" dirty="0" smtClean="0"/>
              <a:t>We </a:t>
            </a:r>
            <a:r>
              <a:rPr lang="en-GB" b="1" dirty="0"/>
              <a:t>take a full role in campaigns </a:t>
            </a:r>
            <a:r>
              <a:rPr lang="en-GB" b="1" dirty="0" smtClean="0"/>
              <a:t>not just to </a:t>
            </a:r>
            <a:r>
              <a:rPr lang="en-GB" b="1" dirty="0"/>
              <a:t>protect terms and conditions </a:t>
            </a:r>
            <a:r>
              <a:rPr lang="en-GB" b="1" dirty="0" smtClean="0"/>
              <a:t>but also wider national </a:t>
            </a:r>
            <a:r>
              <a:rPr lang="en-GB" b="1" dirty="0"/>
              <a:t>and international campaigns for justice and protecting the public </a:t>
            </a:r>
            <a:r>
              <a:rPr lang="en-GB" b="1" dirty="0" smtClean="0"/>
              <a:t>sector. </a:t>
            </a:r>
          </a:p>
        </p:txBody>
      </p:sp>
    </p:spTree>
    <p:extLst>
      <p:ext uri="{BB962C8B-B14F-4D97-AF65-F5344CB8AC3E}">
        <p14:creationId xmlns:p14="http://schemas.microsoft.com/office/powerpoint/2010/main" val="1559931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Napo 2013 Logo - 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445224"/>
            <a:ext cx="16478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5750" y="404662"/>
            <a:ext cx="8416577" cy="646331"/>
          </a:xfrm>
          <a:prstGeom prst="rect">
            <a:avLst/>
          </a:prstGeom>
          <a:solidFill>
            <a:schemeClr val="accent5">
              <a:lumMod val="60000"/>
              <a:lumOff val="40000"/>
              <a:alpha val="75000"/>
            </a:schemeClr>
          </a:solidFill>
        </p:spPr>
        <p:txBody>
          <a:bodyPr wrap="square" rtlCol="0">
            <a:spAutoFit/>
          </a:bodyPr>
          <a:lstStyle/>
          <a:p>
            <a:pPr algn="ctr"/>
            <a:r>
              <a:rPr lang="en-GB" sz="3600" dirty="0" smtClean="0">
                <a:solidFill>
                  <a:schemeClr val="tx2">
                    <a:lumMod val="50000"/>
                  </a:schemeClr>
                </a:solidFill>
                <a:latin typeface="Arial Black" panose="020B0A04020102020204" pitchFamily="34" charset="0"/>
              </a:rPr>
              <a:t>5 REASONS </a:t>
            </a:r>
            <a:r>
              <a:rPr lang="en-GB" sz="3600" dirty="0" smtClean="0">
                <a:solidFill>
                  <a:srgbClr val="FF0000"/>
                </a:solidFill>
                <a:latin typeface="Arial Black" panose="020B0A04020102020204" pitchFamily="34" charset="0"/>
              </a:rPr>
              <a:t>TO JOIN NAPO!</a:t>
            </a:r>
          </a:p>
        </p:txBody>
      </p:sp>
      <p:sp>
        <p:nvSpPr>
          <p:cNvPr id="4" name="TextBox 3"/>
          <p:cNvSpPr txBox="1"/>
          <p:nvPr/>
        </p:nvSpPr>
        <p:spPr>
          <a:xfrm>
            <a:off x="339516" y="1340768"/>
            <a:ext cx="8416577" cy="4216539"/>
          </a:xfrm>
          <a:prstGeom prst="rect">
            <a:avLst/>
          </a:prstGeom>
          <a:noFill/>
        </p:spPr>
        <p:txBody>
          <a:bodyPr wrap="square" rtlCol="0">
            <a:spAutoFit/>
          </a:bodyPr>
          <a:lstStyle/>
          <a:p>
            <a:r>
              <a:rPr lang="en-GB" dirty="0" smtClean="0">
                <a:latin typeface="Arial Black" panose="020B0A04020102020204" pitchFamily="34" charset="0"/>
              </a:rPr>
              <a:t>5. </a:t>
            </a:r>
            <a:r>
              <a:rPr lang="en-GB" dirty="0">
                <a:latin typeface="Arial Black" panose="020B0A04020102020204" pitchFamily="34" charset="0"/>
              </a:rPr>
              <a:t>The Inclusive </a:t>
            </a:r>
            <a:r>
              <a:rPr lang="en-GB" dirty="0" smtClean="0">
                <a:latin typeface="Arial Black" panose="020B0A04020102020204" pitchFamily="34" charset="0"/>
              </a:rPr>
              <a:t>Union.</a:t>
            </a:r>
          </a:p>
          <a:p>
            <a:endParaRPr lang="en-GB" sz="1600" dirty="0"/>
          </a:p>
          <a:p>
            <a:r>
              <a:rPr lang="en-GB" b="1" dirty="0" smtClean="0"/>
              <a:t>Napo </a:t>
            </a:r>
            <a:r>
              <a:rPr lang="en-GB" b="1" dirty="0"/>
              <a:t>is effective because we’re a listening organisation that genuinely knows and reflect our members’ views and priorities. Because we’re small with a history of actively promoting </a:t>
            </a:r>
            <a:r>
              <a:rPr lang="en-GB" b="1" dirty="0" smtClean="0"/>
              <a:t>inclusion, </a:t>
            </a:r>
            <a:r>
              <a:rPr lang="en-GB" b="1" dirty="0"/>
              <a:t>we have flat structures, open to everyone. </a:t>
            </a:r>
            <a:endParaRPr lang="en-GB" b="1" dirty="0" smtClean="0"/>
          </a:p>
          <a:p>
            <a:endParaRPr lang="en-GB" b="1" dirty="0"/>
          </a:p>
          <a:p>
            <a:r>
              <a:rPr lang="en-GB" b="1" dirty="0" smtClean="0"/>
              <a:t>Our </a:t>
            </a:r>
            <a:r>
              <a:rPr lang="en-GB" b="1" dirty="0"/>
              <a:t>policies and priorities are set by our Annual General Meeting, which doubles as a Professional Development </a:t>
            </a:r>
            <a:r>
              <a:rPr lang="en-GB" b="1" dirty="0" smtClean="0"/>
              <a:t>event and which every member is entitled to attend. </a:t>
            </a:r>
          </a:p>
          <a:p>
            <a:r>
              <a:rPr lang="en-GB" b="1" dirty="0" smtClean="0"/>
              <a:t>We </a:t>
            </a:r>
            <a:r>
              <a:rPr lang="en-GB" b="1" dirty="0"/>
              <a:t>also have numerous Networks, linking people with similar interests and priorities which contribute to policy outcomes. </a:t>
            </a:r>
            <a:endParaRPr lang="en-GB" b="1" dirty="0" smtClean="0"/>
          </a:p>
          <a:p>
            <a:endParaRPr lang="en-GB" b="1" dirty="0"/>
          </a:p>
          <a:p>
            <a:r>
              <a:rPr lang="en-GB" b="1" dirty="0" smtClean="0"/>
              <a:t>We </a:t>
            </a:r>
            <a:r>
              <a:rPr lang="en-GB" b="1" dirty="0"/>
              <a:t>do not give money to political parties</a:t>
            </a:r>
            <a:r>
              <a:rPr lang="en-GB" b="1" dirty="0" smtClean="0"/>
              <a:t>.</a:t>
            </a:r>
          </a:p>
          <a:p>
            <a:endParaRPr lang="en-GB" b="1" dirty="0" smtClean="0"/>
          </a:p>
          <a:p>
            <a:r>
              <a:rPr lang="en-GB" b="1" dirty="0" smtClean="0"/>
              <a:t>We </a:t>
            </a:r>
            <a:r>
              <a:rPr lang="en-GB" b="1" dirty="0"/>
              <a:t>have a strong commitment to equality, diversity and social justice. They are the underpinning values to all that we do. </a:t>
            </a:r>
            <a:endParaRPr lang="en-GB" b="1" dirty="0" smtClean="0">
              <a:solidFill>
                <a:schemeClr val="accent6">
                  <a:lumMod val="50000"/>
                </a:schemeClr>
              </a:solidFill>
            </a:endParaRPr>
          </a:p>
        </p:txBody>
      </p:sp>
    </p:spTree>
    <p:extLst>
      <p:ext uri="{BB962C8B-B14F-4D97-AF65-F5344CB8AC3E}">
        <p14:creationId xmlns:p14="http://schemas.microsoft.com/office/powerpoint/2010/main" val="1778100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Napo 2013 Logo - 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5517232"/>
            <a:ext cx="16478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5750" y="404662"/>
            <a:ext cx="8416577" cy="1200329"/>
          </a:xfrm>
          <a:prstGeom prst="rect">
            <a:avLst/>
          </a:prstGeom>
          <a:solidFill>
            <a:schemeClr val="accent5">
              <a:lumMod val="60000"/>
              <a:lumOff val="40000"/>
              <a:alpha val="75000"/>
            </a:schemeClr>
          </a:solidFill>
        </p:spPr>
        <p:txBody>
          <a:bodyPr wrap="square" rtlCol="0">
            <a:spAutoFit/>
          </a:bodyPr>
          <a:lstStyle/>
          <a:p>
            <a:pPr algn="ctr"/>
            <a:r>
              <a:rPr lang="en-GB" sz="3600" i="1" dirty="0" smtClean="0">
                <a:solidFill>
                  <a:schemeClr val="tx2">
                    <a:lumMod val="50000"/>
                  </a:schemeClr>
                </a:solidFill>
                <a:latin typeface="Arial Black" panose="020B0A04020102020204" pitchFamily="34" charset="0"/>
              </a:rPr>
              <a:t>Some MORE </a:t>
            </a:r>
            <a:r>
              <a:rPr lang="en-GB" sz="3600" dirty="0" smtClean="0">
                <a:solidFill>
                  <a:schemeClr val="tx2">
                    <a:lumMod val="50000"/>
                  </a:schemeClr>
                </a:solidFill>
                <a:latin typeface="Arial Black" panose="020B0A04020102020204" pitchFamily="34" charset="0"/>
              </a:rPr>
              <a:t>REASONS</a:t>
            </a:r>
          </a:p>
          <a:p>
            <a:pPr algn="ctr"/>
            <a:r>
              <a:rPr lang="en-GB" sz="3600" dirty="0" smtClean="0">
                <a:solidFill>
                  <a:srgbClr val="FF0000"/>
                </a:solidFill>
                <a:latin typeface="Arial Black" panose="020B0A04020102020204" pitchFamily="34" charset="0"/>
              </a:rPr>
              <a:t>TO JOIN NAPO!</a:t>
            </a:r>
          </a:p>
        </p:txBody>
      </p:sp>
      <p:sp>
        <p:nvSpPr>
          <p:cNvPr id="4" name="TextBox 3"/>
          <p:cNvSpPr txBox="1"/>
          <p:nvPr/>
        </p:nvSpPr>
        <p:spPr>
          <a:xfrm>
            <a:off x="355751" y="1772816"/>
            <a:ext cx="8248698" cy="3416320"/>
          </a:xfrm>
          <a:prstGeom prst="rect">
            <a:avLst/>
          </a:prstGeom>
          <a:noFill/>
        </p:spPr>
        <p:txBody>
          <a:bodyPr wrap="square" rtlCol="0">
            <a:spAutoFit/>
          </a:bodyPr>
          <a:lstStyle/>
          <a:p>
            <a:r>
              <a:rPr lang="en-GB" b="1" dirty="0" smtClean="0"/>
              <a:t>1. </a:t>
            </a:r>
            <a:r>
              <a:rPr lang="en-GB" b="1" dirty="0"/>
              <a:t>You can guarantee your voice is heard – Somewhere within Napo you can find a safe and secure place to raise your ideas, thoughts and concerns. </a:t>
            </a:r>
            <a:endParaRPr lang="en-GB" b="1" dirty="0" smtClean="0"/>
          </a:p>
          <a:p>
            <a:r>
              <a:rPr lang="en-GB" b="1" dirty="0" smtClean="0"/>
              <a:t>2. </a:t>
            </a:r>
            <a:r>
              <a:rPr lang="en-GB" b="1" dirty="0"/>
              <a:t>We get results – not every time because we’re not miracle workers but every year hundreds of members threatened with dismissal or disciplinary action are protected by Napo representatives; we win thousands of pounds in compensation for members injured, discriminated against or badly treated at work; and we make workplaces safer, more secure and more rewarding places through collective representation. </a:t>
            </a:r>
            <a:endParaRPr lang="en-GB" b="1" dirty="0" smtClean="0"/>
          </a:p>
          <a:p>
            <a:r>
              <a:rPr lang="en-GB" b="1" dirty="0" smtClean="0"/>
              <a:t>3. </a:t>
            </a:r>
            <a:r>
              <a:rPr lang="en-GB" b="1" dirty="0"/>
              <a:t>It’s cheaper than you </a:t>
            </a:r>
            <a:r>
              <a:rPr lang="en-GB" b="1" dirty="0" smtClean="0"/>
              <a:t>think! More on that in next slide.</a:t>
            </a:r>
          </a:p>
          <a:p>
            <a:r>
              <a:rPr lang="en-GB" b="1" dirty="0"/>
              <a:t>4</a:t>
            </a:r>
            <a:r>
              <a:rPr lang="en-GB" b="1" dirty="0" smtClean="0"/>
              <a:t>. </a:t>
            </a:r>
            <a:r>
              <a:rPr lang="en-GB" b="1" dirty="0"/>
              <a:t>It’s really easy to join – just fill in </a:t>
            </a:r>
            <a:r>
              <a:rPr lang="en-GB" b="1" dirty="0" smtClean="0"/>
              <a:t>a Direct Debit </a:t>
            </a:r>
            <a:r>
              <a:rPr lang="en-GB" b="1" dirty="0"/>
              <a:t>form via </a:t>
            </a:r>
            <a:r>
              <a:rPr lang="en-GB" b="1" dirty="0" smtClean="0">
                <a:hlinkClick r:id="rId3"/>
              </a:rPr>
              <a:t>www.napo.org.uk</a:t>
            </a:r>
            <a:r>
              <a:rPr lang="en-GB" b="1" dirty="0"/>
              <a:t>.</a:t>
            </a:r>
            <a:r>
              <a:rPr lang="en-GB" b="1" dirty="0" smtClean="0"/>
              <a:t> </a:t>
            </a:r>
            <a:r>
              <a:rPr lang="en-GB" b="1" dirty="0"/>
              <a:t>You can start participating in Napo, accessing our services and support from Day 1 of your </a:t>
            </a:r>
            <a:r>
              <a:rPr lang="en-GB" b="1" dirty="0" smtClean="0"/>
              <a:t>membership (note - full </a:t>
            </a:r>
            <a:r>
              <a:rPr lang="en-GB" b="1" dirty="0"/>
              <a:t>legal representation is only provided after 3 months </a:t>
            </a:r>
            <a:r>
              <a:rPr lang="en-GB" b="1" dirty="0" smtClean="0"/>
              <a:t>membership).</a:t>
            </a:r>
            <a:endParaRPr lang="en-GB" b="1" dirty="0"/>
          </a:p>
        </p:txBody>
      </p:sp>
    </p:spTree>
    <p:extLst>
      <p:ext uri="{BB962C8B-B14F-4D97-AF65-F5344CB8AC3E}">
        <p14:creationId xmlns:p14="http://schemas.microsoft.com/office/powerpoint/2010/main" val="397906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Napo 2013 Logo - 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5661248"/>
            <a:ext cx="16478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5750" y="404662"/>
            <a:ext cx="8416577" cy="646331"/>
          </a:xfrm>
          <a:prstGeom prst="rect">
            <a:avLst/>
          </a:prstGeom>
          <a:solidFill>
            <a:schemeClr val="accent5">
              <a:lumMod val="60000"/>
              <a:lumOff val="40000"/>
              <a:alpha val="75000"/>
            </a:schemeClr>
          </a:solidFill>
        </p:spPr>
        <p:txBody>
          <a:bodyPr wrap="square" rtlCol="0">
            <a:spAutoFit/>
          </a:bodyPr>
          <a:lstStyle/>
          <a:p>
            <a:pPr algn="ctr"/>
            <a:r>
              <a:rPr lang="en-GB" sz="3600" dirty="0" smtClean="0">
                <a:solidFill>
                  <a:schemeClr val="tx2">
                    <a:lumMod val="50000"/>
                  </a:schemeClr>
                </a:solidFill>
                <a:latin typeface="Arial Black" panose="020B0A04020102020204" pitchFamily="34" charset="0"/>
              </a:rPr>
              <a:t>REASONS </a:t>
            </a:r>
            <a:r>
              <a:rPr lang="en-GB" sz="3600" dirty="0" smtClean="0">
                <a:solidFill>
                  <a:srgbClr val="FF0000"/>
                </a:solidFill>
                <a:latin typeface="Arial Black" panose="020B0A04020102020204" pitchFamily="34" charset="0"/>
              </a:rPr>
              <a:t>TO JOIN NAPO!</a:t>
            </a:r>
          </a:p>
        </p:txBody>
      </p:sp>
      <p:sp>
        <p:nvSpPr>
          <p:cNvPr id="4" name="TextBox 3"/>
          <p:cNvSpPr txBox="1"/>
          <p:nvPr/>
        </p:nvSpPr>
        <p:spPr>
          <a:xfrm>
            <a:off x="323528" y="1241617"/>
            <a:ext cx="8416577" cy="5847755"/>
          </a:xfrm>
          <a:prstGeom prst="rect">
            <a:avLst/>
          </a:prstGeom>
          <a:noFill/>
        </p:spPr>
        <p:txBody>
          <a:bodyPr wrap="square" rtlCol="0">
            <a:spAutoFit/>
          </a:bodyPr>
          <a:lstStyle/>
          <a:p>
            <a:r>
              <a:rPr lang="en-GB" sz="2000" b="1" dirty="0" smtClean="0"/>
              <a:t>It’s cheaper than you think (with a sliding scale according to wage)</a:t>
            </a:r>
          </a:p>
          <a:p>
            <a:pPr algn="ctr"/>
            <a:endParaRPr lang="en-GB" sz="1400" b="1" dirty="0" smtClean="0"/>
          </a:p>
          <a:p>
            <a:pPr algn="ctr"/>
            <a:r>
              <a:rPr lang="en-GB" sz="1400" b="1" dirty="0" smtClean="0"/>
              <a:t>NAPO </a:t>
            </a:r>
            <a:r>
              <a:rPr lang="en-GB" sz="1400" b="1" dirty="0"/>
              <a:t>MEMBERSHIP RATES</a:t>
            </a:r>
            <a:endParaRPr lang="en-GB" sz="1400" dirty="0"/>
          </a:p>
          <a:p>
            <a:pPr algn="ctr"/>
            <a:r>
              <a:rPr lang="en-GB" sz="1400" b="1" dirty="0" smtClean="0"/>
              <a:t>PAYING </a:t>
            </a:r>
            <a:r>
              <a:rPr lang="en-GB" sz="1400" b="1" dirty="0"/>
              <a:t>BY DIRECT DEBIT</a:t>
            </a:r>
            <a:endParaRPr lang="en-GB" sz="1400" dirty="0"/>
          </a:p>
          <a:p>
            <a:r>
              <a:rPr lang="en-GB" sz="1400" dirty="0"/>
              <a:t> </a:t>
            </a:r>
          </a:p>
          <a:p>
            <a:r>
              <a:rPr lang="en-GB" dirty="0"/>
              <a:t/>
            </a:r>
            <a:br>
              <a:rPr lang="en-GB" dirty="0"/>
            </a:br>
            <a:endParaRPr lang="en-GB" dirty="0" smtClean="0"/>
          </a:p>
          <a:p>
            <a:endParaRPr lang="en-GB" sz="1600" dirty="0">
              <a:latin typeface="Arial Black" panose="020B0A04020102020204" pitchFamily="34" charset="0"/>
            </a:endParaRPr>
          </a:p>
          <a:p>
            <a:endParaRPr lang="en-GB" sz="1600" dirty="0" smtClean="0">
              <a:latin typeface="Arial Black" panose="020B0A04020102020204" pitchFamily="34" charset="0"/>
            </a:endParaRPr>
          </a:p>
          <a:p>
            <a:endParaRPr lang="en-GB" sz="1600" dirty="0">
              <a:latin typeface="Arial Black" panose="020B0A04020102020204" pitchFamily="34" charset="0"/>
            </a:endParaRPr>
          </a:p>
          <a:p>
            <a:endParaRPr lang="en-GB" sz="1600" dirty="0" smtClean="0">
              <a:latin typeface="Arial Black" panose="020B0A04020102020204" pitchFamily="34" charset="0"/>
            </a:endParaRPr>
          </a:p>
          <a:p>
            <a:endParaRPr lang="en-GB" sz="1600" dirty="0">
              <a:latin typeface="Arial Black" panose="020B0A04020102020204" pitchFamily="34" charset="0"/>
            </a:endParaRPr>
          </a:p>
          <a:p>
            <a:endParaRPr lang="en-GB" sz="1600" dirty="0" smtClean="0">
              <a:latin typeface="Arial Black" panose="020B0A04020102020204" pitchFamily="34" charset="0"/>
            </a:endParaRPr>
          </a:p>
          <a:p>
            <a:endParaRPr lang="en-GB" sz="1600" dirty="0" smtClean="0">
              <a:latin typeface="Arial Black" panose="020B0A04020102020204" pitchFamily="34" charset="0"/>
            </a:endParaRPr>
          </a:p>
          <a:p>
            <a:r>
              <a:rPr lang="en-GB" sz="1600" dirty="0" smtClean="0">
                <a:latin typeface="Arial Black" panose="020B0A04020102020204" pitchFamily="34" charset="0"/>
              </a:rPr>
              <a:t>B</a:t>
            </a:r>
            <a:r>
              <a:rPr lang="en-GB" sz="1600" dirty="0" smtClean="0">
                <a:latin typeface="Arial Black" panose="020B0A04020102020204" pitchFamily="34" charset="0"/>
              </a:rPr>
              <a:t>ecause </a:t>
            </a:r>
            <a:r>
              <a:rPr lang="en-GB" sz="1600" dirty="0">
                <a:latin typeface="Arial Black" panose="020B0A04020102020204" pitchFamily="34" charset="0"/>
              </a:rPr>
              <a:t>Napo is a professional </a:t>
            </a:r>
            <a:r>
              <a:rPr lang="en-GB" sz="1600" dirty="0" smtClean="0">
                <a:latin typeface="Arial Black" panose="020B0A04020102020204" pitchFamily="34" charset="0"/>
              </a:rPr>
              <a:t>association, </a:t>
            </a:r>
            <a:r>
              <a:rPr lang="en-GB" sz="1600" dirty="0">
                <a:latin typeface="Arial Black" panose="020B0A04020102020204" pitchFamily="34" charset="0"/>
              </a:rPr>
              <a:t>all members can claim </a:t>
            </a:r>
            <a:r>
              <a:rPr lang="en-GB" sz="1600" b="1" i="1" dirty="0">
                <a:latin typeface="Arial Black" panose="020B0A04020102020204" pitchFamily="34" charset="0"/>
              </a:rPr>
              <a:t>an additional taxable deduction of around 15%.</a:t>
            </a:r>
            <a:r>
              <a:rPr lang="en-GB" sz="1600" dirty="0">
                <a:latin typeface="Arial Black" panose="020B0A04020102020204" pitchFamily="34" charset="0"/>
              </a:rPr>
              <a:t> </a:t>
            </a:r>
            <a:endParaRPr lang="en-GB" sz="1600" dirty="0" smtClean="0">
              <a:latin typeface="Arial Black" panose="020B0A04020102020204" pitchFamily="34" charset="0"/>
            </a:endParaRPr>
          </a:p>
          <a:p>
            <a:endParaRPr lang="en-GB" sz="1000" b="1" dirty="0" smtClean="0"/>
          </a:p>
          <a:p>
            <a:r>
              <a:rPr lang="en-GB" sz="2000" b="1" dirty="0" smtClean="0">
                <a:solidFill>
                  <a:schemeClr val="accent1">
                    <a:lumMod val="50000"/>
                  </a:schemeClr>
                </a:solidFill>
              </a:rPr>
              <a:t>Basically, Napo membership can pay for </a:t>
            </a:r>
            <a:r>
              <a:rPr lang="en-GB" sz="2000" b="1" dirty="0" smtClean="0">
                <a:solidFill>
                  <a:schemeClr val="accent1">
                    <a:lumMod val="50000"/>
                  </a:schemeClr>
                </a:solidFill>
              </a:rPr>
              <a:t>itself</a:t>
            </a:r>
            <a:r>
              <a:rPr lang="en-GB" sz="2000" b="1" dirty="0">
                <a:solidFill>
                  <a:schemeClr val="accent1">
                    <a:lumMod val="50000"/>
                  </a:schemeClr>
                </a:solidFill>
              </a:rPr>
              <a:t>.</a:t>
            </a:r>
            <a:endParaRPr lang="en-GB" sz="2000" b="1" dirty="0" smtClean="0">
              <a:solidFill>
                <a:schemeClr val="accent1">
                  <a:lumMod val="50000"/>
                </a:schemeClr>
              </a:solidFill>
            </a:endParaRPr>
          </a:p>
          <a:p>
            <a:r>
              <a:rPr lang="en-GB" sz="2000" b="1" dirty="0" smtClean="0">
                <a:solidFill>
                  <a:schemeClr val="accent1">
                    <a:lumMod val="50000"/>
                  </a:schemeClr>
                </a:solidFill>
              </a:rPr>
              <a:t>Any questions – email </a:t>
            </a:r>
            <a:r>
              <a:rPr lang="en-GB" sz="2000" b="1" dirty="0" smtClean="0">
                <a:solidFill>
                  <a:schemeClr val="accent1">
                    <a:lumMod val="50000"/>
                  </a:schemeClr>
                </a:solidFill>
                <a:hlinkClick r:id="rId3"/>
              </a:rPr>
              <a:t>membership@napo.org.uk</a:t>
            </a:r>
            <a:r>
              <a:rPr lang="en-GB" sz="2000" b="1" dirty="0" smtClean="0">
                <a:solidFill>
                  <a:schemeClr val="accent1">
                    <a:lumMod val="50000"/>
                  </a:schemeClr>
                </a:solidFill>
              </a:rPr>
              <a:t> </a:t>
            </a:r>
            <a:endParaRPr lang="en-GB" sz="2000" b="1" dirty="0">
              <a:solidFill>
                <a:schemeClr val="accent1">
                  <a:lumMod val="50000"/>
                </a:schemeClr>
              </a:solidFill>
            </a:endParaRPr>
          </a:p>
          <a:p>
            <a:r>
              <a:rPr lang="en-GB" sz="1400" dirty="0"/>
              <a:t> </a:t>
            </a:r>
          </a:p>
          <a:p>
            <a:r>
              <a:rPr lang="en-GB" dirty="0"/>
              <a:t> </a:t>
            </a:r>
          </a:p>
          <a:p>
            <a:r>
              <a:rPr lang="en-GB" dirty="0"/>
              <a:t> </a:t>
            </a:r>
          </a:p>
          <a:p>
            <a:endParaRPr lang="en-GB" b="1" dirty="0"/>
          </a:p>
        </p:txBody>
      </p:sp>
      <p:graphicFrame>
        <p:nvGraphicFramePr>
          <p:cNvPr id="5" name="Table 4"/>
          <p:cNvGraphicFramePr>
            <a:graphicFrameLocks noGrp="1"/>
          </p:cNvGraphicFramePr>
          <p:nvPr>
            <p:extLst>
              <p:ext uri="{D42A27DB-BD31-4B8C-83A1-F6EECF244321}">
                <p14:modId xmlns:p14="http://schemas.microsoft.com/office/powerpoint/2010/main" val="3182810082"/>
              </p:ext>
            </p:extLst>
          </p:nvPr>
        </p:nvGraphicFramePr>
        <p:xfrm>
          <a:off x="467543" y="2346556"/>
          <a:ext cx="8128545" cy="2011680"/>
        </p:xfrm>
        <a:graphic>
          <a:graphicData uri="http://schemas.openxmlformats.org/drawingml/2006/table">
            <a:tbl>
              <a:tblPr firstRow="1" firstCol="1" bandRow="1">
                <a:tableStyleId>{5C22544A-7EE6-4342-B048-85BDC9FD1C3A}</a:tableStyleId>
              </a:tblPr>
              <a:tblGrid>
                <a:gridCol w="2919555">
                  <a:extLst>
                    <a:ext uri="{9D8B030D-6E8A-4147-A177-3AD203B41FA5}">
                      <a16:colId xmlns:a16="http://schemas.microsoft.com/office/drawing/2014/main" val="4059499715"/>
                    </a:ext>
                  </a:extLst>
                </a:gridCol>
                <a:gridCol w="2728768">
                  <a:extLst>
                    <a:ext uri="{9D8B030D-6E8A-4147-A177-3AD203B41FA5}">
                      <a16:colId xmlns:a16="http://schemas.microsoft.com/office/drawing/2014/main" val="2298006317"/>
                    </a:ext>
                  </a:extLst>
                </a:gridCol>
                <a:gridCol w="2480222">
                  <a:extLst>
                    <a:ext uri="{9D8B030D-6E8A-4147-A177-3AD203B41FA5}">
                      <a16:colId xmlns:a16="http://schemas.microsoft.com/office/drawing/2014/main" val="4181002788"/>
                    </a:ext>
                  </a:extLst>
                </a:gridCol>
              </a:tblGrid>
              <a:tr h="136375">
                <a:tc>
                  <a:txBody>
                    <a:bodyPr/>
                    <a:lstStyle/>
                    <a:p>
                      <a:pPr>
                        <a:spcAft>
                          <a:spcPts val="0"/>
                        </a:spcAft>
                      </a:pPr>
                      <a:r>
                        <a:rPr lang="en-GB" sz="1200">
                          <a:effectLst/>
                        </a:rPr>
                        <a:t>Salary Band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Aft>
                          <a:spcPts val="0"/>
                        </a:spcAft>
                      </a:pPr>
                      <a:r>
                        <a:rPr lang="en-GB" sz="1200">
                          <a:effectLst/>
                        </a:rPr>
                        <a:t>Monthly Rate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Aft>
                          <a:spcPts val="0"/>
                        </a:spcAft>
                      </a:pPr>
                      <a:r>
                        <a:rPr lang="en-GB" sz="1200">
                          <a:effectLst/>
                        </a:rPr>
                        <a:t>Annual Rate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59035492"/>
                  </a:ext>
                </a:extLst>
              </a:tr>
              <a:tr h="136375">
                <a:tc>
                  <a:txBody>
                    <a:bodyPr/>
                    <a:lstStyle/>
                    <a:p>
                      <a:pPr>
                        <a:spcBef>
                          <a:spcPts val="100"/>
                        </a:spcBef>
                        <a:spcAft>
                          <a:spcPts val="0"/>
                        </a:spcAft>
                      </a:pPr>
                      <a:r>
                        <a:rPr lang="en-GB" sz="1200">
                          <a:effectLst/>
                        </a:rPr>
                        <a:t>8000 and under</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Bef>
                          <a:spcPts val="100"/>
                        </a:spcBef>
                        <a:spcAft>
                          <a:spcPts val="0"/>
                        </a:spcAft>
                      </a:pPr>
                      <a:r>
                        <a:rPr lang="en-GB" sz="1200">
                          <a:effectLst/>
                        </a:rPr>
                        <a:t>N/A</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Bef>
                          <a:spcPts val="100"/>
                        </a:spcBef>
                        <a:spcAft>
                          <a:spcPts val="0"/>
                        </a:spcAft>
                      </a:pPr>
                      <a:r>
                        <a:rPr lang="en-GB" sz="1200">
                          <a:effectLst/>
                        </a:rPr>
                        <a:t>#12 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64647950"/>
                  </a:ext>
                </a:extLst>
              </a:tr>
              <a:tr h="136375">
                <a:tc>
                  <a:txBody>
                    <a:bodyPr/>
                    <a:lstStyle/>
                    <a:p>
                      <a:pPr>
                        <a:spcBef>
                          <a:spcPts val="100"/>
                        </a:spcBef>
                        <a:spcAft>
                          <a:spcPts val="0"/>
                        </a:spcAft>
                      </a:pPr>
                      <a:r>
                        <a:rPr lang="en-GB" sz="1200" dirty="0">
                          <a:effectLst/>
                        </a:rPr>
                        <a:t>*8001  –  9000</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Bef>
                          <a:spcPts val="100"/>
                        </a:spcBef>
                        <a:spcAft>
                          <a:spcPts val="0"/>
                        </a:spcAft>
                      </a:pPr>
                      <a:r>
                        <a:rPr lang="en-GB" sz="1200">
                          <a:effectLst/>
                        </a:rPr>
                        <a:t>3.60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Bef>
                          <a:spcPts val="100"/>
                        </a:spcBef>
                        <a:spcAft>
                          <a:spcPts val="0"/>
                        </a:spcAft>
                      </a:pPr>
                      <a:r>
                        <a:rPr lang="en-GB" sz="1200">
                          <a:effectLst/>
                        </a:rPr>
                        <a:t>43.20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67616042"/>
                  </a:ext>
                </a:extLst>
              </a:tr>
              <a:tr h="136375">
                <a:tc>
                  <a:txBody>
                    <a:bodyPr/>
                    <a:lstStyle/>
                    <a:p>
                      <a:pPr>
                        <a:spcBef>
                          <a:spcPts val="100"/>
                        </a:spcBef>
                        <a:spcAft>
                          <a:spcPts val="0"/>
                        </a:spcAft>
                      </a:pPr>
                      <a:r>
                        <a:rPr lang="en-GB" sz="1200">
                          <a:effectLst/>
                        </a:rPr>
                        <a:t>*9001 – 10000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Bef>
                          <a:spcPts val="100"/>
                        </a:spcBef>
                        <a:spcAft>
                          <a:spcPts val="0"/>
                        </a:spcAft>
                      </a:pPr>
                      <a:r>
                        <a:rPr lang="en-GB" sz="1200">
                          <a:effectLst/>
                        </a:rPr>
                        <a:t>4.00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Bef>
                          <a:spcPts val="100"/>
                        </a:spcBef>
                        <a:spcAft>
                          <a:spcPts val="0"/>
                        </a:spcAft>
                      </a:pPr>
                      <a:r>
                        <a:rPr lang="en-GB" sz="1200">
                          <a:effectLst/>
                        </a:rPr>
                        <a:t>48.00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95862334"/>
                  </a:ext>
                </a:extLst>
              </a:tr>
              <a:tr h="136375">
                <a:tc>
                  <a:txBody>
                    <a:bodyPr/>
                    <a:lstStyle/>
                    <a:p>
                      <a:pPr>
                        <a:spcBef>
                          <a:spcPts val="100"/>
                        </a:spcBef>
                        <a:spcAft>
                          <a:spcPts val="0"/>
                        </a:spcAft>
                      </a:pPr>
                      <a:r>
                        <a:rPr lang="en-GB" sz="1200">
                          <a:effectLst/>
                        </a:rPr>
                        <a:t>10001 – 14000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Bef>
                          <a:spcPts val="100"/>
                        </a:spcBef>
                        <a:spcAft>
                          <a:spcPts val="0"/>
                        </a:spcAft>
                      </a:pPr>
                      <a:r>
                        <a:rPr lang="en-GB" sz="1200">
                          <a:effectLst/>
                        </a:rPr>
                        <a:t>5.50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Bef>
                          <a:spcPts val="100"/>
                        </a:spcBef>
                        <a:spcAft>
                          <a:spcPts val="0"/>
                        </a:spcAft>
                      </a:pPr>
                      <a:r>
                        <a:rPr lang="en-GB" sz="1200">
                          <a:effectLst/>
                        </a:rPr>
                        <a:t>65.00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040256364"/>
                  </a:ext>
                </a:extLst>
              </a:tr>
              <a:tr h="136375">
                <a:tc>
                  <a:txBody>
                    <a:bodyPr/>
                    <a:lstStyle/>
                    <a:p>
                      <a:pPr>
                        <a:spcBef>
                          <a:spcPts val="100"/>
                        </a:spcBef>
                        <a:spcAft>
                          <a:spcPts val="0"/>
                        </a:spcAft>
                      </a:pPr>
                      <a:r>
                        <a:rPr lang="en-GB" sz="1200">
                          <a:effectLst/>
                        </a:rPr>
                        <a:t>14001 – 19000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Bef>
                          <a:spcPts val="100"/>
                        </a:spcBef>
                        <a:spcAft>
                          <a:spcPts val="0"/>
                        </a:spcAft>
                      </a:pPr>
                      <a:r>
                        <a:rPr lang="en-GB" sz="1200">
                          <a:effectLst/>
                        </a:rPr>
                        <a:t>11.00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Bef>
                          <a:spcPts val="100"/>
                        </a:spcBef>
                        <a:spcAft>
                          <a:spcPts val="0"/>
                        </a:spcAft>
                      </a:pPr>
                      <a:r>
                        <a:rPr lang="en-GB" sz="1200">
                          <a:effectLst/>
                        </a:rPr>
                        <a:t>132.00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1577819"/>
                  </a:ext>
                </a:extLst>
              </a:tr>
              <a:tr h="136375">
                <a:tc>
                  <a:txBody>
                    <a:bodyPr/>
                    <a:lstStyle/>
                    <a:p>
                      <a:pPr>
                        <a:spcBef>
                          <a:spcPts val="100"/>
                        </a:spcBef>
                        <a:spcAft>
                          <a:spcPts val="0"/>
                        </a:spcAft>
                      </a:pPr>
                      <a:r>
                        <a:rPr lang="en-GB" sz="1200">
                          <a:effectLst/>
                        </a:rPr>
                        <a:t>19001 – 24000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Bef>
                          <a:spcPts val="100"/>
                        </a:spcBef>
                        <a:spcAft>
                          <a:spcPts val="0"/>
                        </a:spcAft>
                      </a:pPr>
                      <a:r>
                        <a:rPr lang="en-GB" sz="1200">
                          <a:effectLst/>
                        </a:rPr>
                        <a:t>15.00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Bef>
                          <a:spcPts val="100"/>
                        </a:spcBef>
                        <a:spcAft>
                          <a:spcPts val="0"/>
                        </a:spcAft>
                      </a:pPr>
                      <a:r>
                        <a:rPr lang="en-GB" sz="1200">
                          <a:effectLst/>
                        </a:rPr>
                        <a:t>180.00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2990741"/>
                  </a:ext>
                </a:extLst>
              </a:tr>
              <a:tr h="136375">
                <a:tc>
                  <a:txBody>
                    <a:bodyPr/>
                    <a:lstStyle/>
                    <a:p>
                      <a:pPr>
                        <a:spcBef>
                          <a:spcPts val="100"/>
                        </a:spcBef>
                        <a:spcAft>
                          <a:spcPts val="0"/>
                        </a:spcAft>
                      </a:pPr>
                      <a:r>
                        <a:rPr lang="en-GB" sz="1200">
                          <a:effectLst/>
                        </a:rPr>
                        <a:t>24001 – 29000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Bef>
                          <a:spcPts val="100"/>
                        </a:spcBef>
                        <a:spcAft>
                          <a:spcPts val="0"/>
                        </a:spcAft>
                      </a:pPr>
                      <a:r>
                        <a:rPr lang="en-GB" sz="1200">
                          <a:effectLst/>
                        </a:rPr>
                        <a:t>19.00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Bef>
                          <a:spcPts val="100"/>
                        </a:spcBef>
                        <a:spcAft>
                          <a:spcPts val="0"/>
                        </a:spcAft>
                      </a:pPr>
                      <a:r>
                        <a:rPr lang="en-GB" sz="1200">
                          <a:effectLst/>
                        </a:rPr>
                        <a:t>228.00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57545534"/>
                  </a:ext>
                </a:extLst>
              </a:tr>
              <a:tr h="136375">
                <a:tc>
                  <a:txBody>
                    <a:bodyPr/>
                    <a:lstStyle/>
                    <a:p>
                      <a:pPr>
                        <a:spcBef>
                          <a:spcPts val="100"/>
                        </a:spcBef>
                        <a:spcAft>
                          <a:spcPts val="0"/>
                        </a:spcAft>
                      </a:pPr>
                      <a:r>
                        <a:rPr lang="en-GB" sz="1200">
                          <a:effectLst/>
                        </a:rPr>
                        <a:t>29001 – 35000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Bef>
                          <a:spcPts val="100"/>
                        </a:spcBef>
                        <a:spcAft>
                          <a:spcPts val="0"/>
                        </a:spcAft>
                      </a:pPr>
                      <a:r>
                        <a:rPr lang="en-GB" sz="1200">
                          <a:effectLst/>
                        </a:rPr>
                        <a:t>23.00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Bef>
                          <a:spcPts val="100"/>
                        </a:spcBef>
                        <a:spcAft>
                          <a:spcPts val="0"/>
                        </a:spcAft>
                      </a:pPr>
                      <a:r>
                        <a:rPr lang="en-GB" sz="1200">
                          <a:effectLst/>
                        </a:rPr>
                        <a:t>276.00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58436480"/>
                  </a:ext>
                </a:extLst>
              </a:tr>
              <a:tr h="136375">
                <a:tc>
                  <a:txBody>
                    <a:bodyPr/>
                    <a:lstStyle/>
                    <a:p>
                      <a:pPr>
                        <a:spcBef>
                          <a:spcPts val="100"/>
                        </a:spcBef>
                        <a:spcAft>
                          <a:spcPts val="0"/>
                        </a:spcAft>
                      </a:pPr>
                      <a:r>
                        <a:rPr lang="en-GB" sz="1200">
                          <a:effectLst/>
                        </a:rPr>
                        <a:t>35001 – 40000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Bef>
                          <a:spcPts val="100"/>
                        </a:spcBef>
                        <a:spcAft>
                          <a:spcPts val="0"/>
                        </a:spcAft>
                      </a:pPr>
                      <a:r>
                        <a:rPr lang="en-GB" sz="1200">
                          <a:effectLst/>
                        </a:rPr>
                        <a:t>24.00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Bef>
                          <a:spcPts val="100"/>
                        </a:spcBef>
                        <a:spcAft>
                          <a:spcPts val="0"/>
                        </a:spcAft>
                      </a:pPr>
                      <a:r>
                        <a:rPr lang="en-GB" sz="1200">
                          <a:effectLst/>
                        </a:rPr>
                        <a:t>288.00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2716022"/>
                  </a:ext>
                </a:extLst>
              </a:tr>
              <a:tr h="136375">
                <a:tc>
                  <a:txBody>
                    <a:bodyPr/>
                    <a:lstStyle/>
                    <a:p>
                      <a:pPr>
                        <a:spcBef>
                          <a:spcPts val="100"/>
                        </a:spcBef>
                        <a:spcAft>
                          <a:spcPts val="0"/>
                        </a:spcAft>
                      </a:pPr>
                      <a:r>
                        <a:rPr lang="en-GB" sz="1200">
                          <a:effectLst/>
                        </a:rPr>
                        <a:t>40001 and above</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spcBef>
                          <a:spcPts val="100"/>
                        </a:spcBef>
                        <a:spcAft>
                          <a:spcPts val="0"/>
                        </a:spcAft>
                      </a:pPr>
                      <a:r>
                        <a:rPr lang="en-GB" sz="1200">
                          <a:effectLst/>
                        </a:rPr>
                        <a:t>25.00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spcBef>
                          <a:spcPts val="100"/>
                        </a:spcBef>
                        <a:spcAft>
                          <a:spcPts val="0"/>
                        </a:spcAft>
                      </a:pPr>
                      <a:r>
                        <a:rPr lang="en-GB" sz="1200" dirty="0">
                          <a:effectLst/>
                        </a:rPr>
                        <a:t>300.00</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36286633"/>
                  </a:ext>
                </a:extLst>
              </a:tr>
            </a:tbl>
          </a:graphicData>
        </a:graphic>
      </p:graphicFrame>
    </p:spTree>
    <p:extLst>
      <p:ext uri="{BB962C8B-B14F-4D97-AF65-F5344CB8AC3E}">
        <p14:creationId xmlns:p14="http://schemas.microsoft.com/office/powerpoint/2010/main" val="2014147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941</TotalTime>
  <Words>1060</Words>
  <Application>Microsoft Office PowerPoint</Application>
  <PresentationFormat>On-screen Show (4:3)</PresentationFormat>
  <Paragraphs>135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Calibri</vt:lpstr>
      <vt:lpstr>Times New Roman</vt:lpstr>
      <vt:lpstr>Office Theme</vt:lpstr>
      <vt:lpstr>Why join  a union! Why join Napo!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REASONS TO JOIN NAPO!</vt:lpstr>
      <vt:lpstr>PowerPoint Presentation</vt:lpstr>
      <vt:lpstr>PowerPoint Presentation</vt:lpstr>
    </vt:vector>
  </TitlesOfParts>
  <Company>Napo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 Rogers</dc:creator>
  <cp:lastModifiedBy>Annoesjka Valent</cp:lastModifiedBy>
  <cp:revision>40</cp:revision>
  <dcterms:created xsi:type="dcterms:W3CDTF">2016-05-13T11:04:37Z</dcterms:created>
  <dcterms:modified xsi:type="dcterms:W3CDTF">2022-04-05T13:39:32Z</dcterms:modified>
</cp:coreProperties>
</file>