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3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0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2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65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70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58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78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97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97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56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A5351-248E-49C1-8E43-CA3C98566D33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76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sionadvisoryservice.org.uk/" TargetMode="External"/><Relationship Id="rId2" Type="http://schemas.openxmlformats.org/officeDocument/2006/relationships/hyperlink" Target="http://www.gmpf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Leaving with Dignity – Helping Put the Human in HR &amp; IHR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Dean Rogers</a:t>
            </a:r>
          </a:p>
          <a:p>
            <a:r>
              <a:rPr lang="en-GB" sz="2800" dirty="0" smtClean="0"/>
              <a:t>Napo AGM, October 2019</a:t>
            </a:r>
            <a:endParaRPr lang="en-GB" sz="2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65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NPS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 lnSpcReduction="10000"/>
          </a:bodyPr>
          <a:lstStyle/>
          <a:p>
            <a:r>
              <a:rPr lang="en-GB" sz="1800" dirty="0" smtClean="0"/>
              <a:t>Pension liabilities meant TR was dependent on staff remaining in the LGPS</a:t>
            </a:r>
          </a:p>
          <a:p>
            <a:r>
              <a:rPr lang="en-GB" sz="1800" dirty="0" smtClean="0"/>
              <a:t>Systems, processes, rules and regulations different from PCSPS</a:t>
            </a:r>
          </a:p>
          <a:p>
            <a:r>
              <a:rPr lang="en-GB" sz="1800" dirty="0" smtClean="0"/>
              <a:t>Process dependent upon proactive HR &amp; line management but no awareness, training or capacity</a:t>
            </a:r>
          </a:p>
          <a:p>
            <a:endParaRPr lang="en-GB" sz="1800" dirty="0"/>
          </a:p>
          <a:p>
            <a:r>
              <a:rPr lang="en-GB" sz="1800" dirty="0" smtClean="0"/>
              <a:t>Huge delays in applying for IHR – exhausting sick leave the norm</a:t>
            </a:r>
          </a:p>
          <a:p>
            <a:r>
              <a:rPr lang="en-GB" sz="1800" dirty="0"/>
              <a:t>P</a:t>
            </a:r>
            <a:r>
              <a:rPr lang="en-GB" sz="1800" dirty="0" smtClean="0"/>
              <a:t>rocess failures causing further delays and loss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wrong forms issued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SSCL process loops cause delays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required permissions and/or information not obtained</a:t>
            </a:r>
          </a:p>
          <a:p>
            <a:r>
              <a:rPr lang="en-GB" sz="1800" dirty="0" smtClean="0"/>
              <a:t>Poor understanding of necessary medical information, with high numbers of appeals</a:t>
            </a:r>
          </a:p>
          <a:p>
            <a:r>
              <a:rPr lang="en-GB" sz="1800" dirty="0" smtClean="0"/>
              <a:t>Poor communication about appeals </a:t>
            </a:r>
          </a:p>
          <a:p>
            <a:r>
              <a:rPr lang="en-GB" sz="1800" dirty="0" smtClean="0"/>
              <a:t>Delays processing successful retirements</a:t>
            </a:r>
          </a:p>
          <a:p>
            <a:r>
              <a:rPr lang="en-GB" sz="1800" dirty="0" smtClean="0"/>
              <a:t>Payment errors and delays – including SSCL under then over payments</a:t>
            </a:r>
          </a:p>
          <a:p>
            <a:r>
              <a:rPr lang="en-GB" sz="1800" dirty="0" smtClean="0"/>
              <a:t>PILON arguments and NAPO ET victory</a:t>
            </a:r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71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Common Excuses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“I don’t think we still do those” – obvious application delayed</a:t>
            </a:r>
          </a:p>
          <a:p>
            <a:r>
              <a:rPr lang="en-GB" sz="1800" dirty="0" smtClean="0"/>
              <a:t>“You didn’t tick the right box on the wrong form” &amp; the computer says “Don’t know”</a:t>
            </a:r>
          </a:p>
          <a:p>
            <a:r>
              <a:rPr lang="en-GB" sz="1800" dirty="0" smtClean="0"/>
              <a:t>Trapped by legalize</a:t>
            </a:r>
          </a:p>
          <a:p>
            <a:r>
              <a:rPr lang="en-GB" sz="1800" dirty="0" smtClean="0"/>
              <a:t>“We wrote to you but you didn’t reply”</a:t>
            </a:r>
          </a:p>
          <a:p>
            <a:r>
              <a:rPr lang="en-GB" sz="1800" dirty="0" smtClean="0"/>
              <a:t>“I didn’t know I needed to write to you” </a:t>
            </a:r>
          </a:p>
          <a:p>
            <a:r>
              <a:rPr lang="en-GB" sz="1800" dirty="0" smtClean="0"/>
              <a:t>“I asked the expert but they got it wrong”</a:t>
            </a:r>
          </a:p>
          <a:p>
            <a:r>
              <a:rPr lang="en-GB" sz="1800" dirty="0" smtClean="0"/>
              <a:t>“I know, we’ve treated you really badly. We’re sorry. Now sue us” – civil service responsibility void</a:t>
            </a:r>
          </a:p>
          <a:p>
            <a:r>
              <a:rPr lang="en-GB" sz="1800" dirty="0" smtClean="0"/>
              <a:t>“I know but it’s public money after all”</a:t>
            </a:r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91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CRC &amp; Cafcass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/>
              <a:t>CRCs</a:t>
            </a:r>
          </a:p>
          <a:p>
            <a:r>
              <a:rPr lang="en-GB" sz="1800" dirty="0" smtClean="0"/>
              <a:t>Mostly positive</a:t>
            </a:r>
          </a:p>
          <a:p>
            <a:r>
              <a:rPr lang="en-GB" sz="1800" dirty="0" smtClean="0"/>
              <a:t>Some legacy difficulties with the Authority not helping</a:t>
            </a:r>
          </a:p>
          <a:p>
            <a:r>
              <a:rPr lang="en-GB" sz="1800" dirty="0" smtClean="0"/>
              <a:t>Engage with Napo and work together to resolve these</a:t>
            </a:r>
          </a:p>
          <a:p>
            <a:r>
              <a:rPr lang="en-GB" sz="1800" dirty="0" smtClean="0"/>
              <a:t>More flexibility and sympathy where issues arise</a:t>
            </a:r>
          </a:p>
          <a:p>
            <a:r>
              <a:rPr lang="en-GB" sz="1800" dirty="0" smtClean="0"/>
              <a:t>Pension difficulties when companies go into administration – MoJ low priority </a:t>
            </a:r>
          </a:p>
          <a:p>
            <a:r>
              <a:rPr lang="en-GB" sz="1800" dirty="0" smtClean="0"/>
              <a:t>One exceptional case – the MoJ very reluctant to intervene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CAFCASS</a:t>
            </a:r>
          </a:p>
          <a:p>
            <a:r>
              <a:rPr lang="en-GB" sz="1800" dirty="0" smtClean="0"/>
              <a:t>SYPF not GMPF</a:t>
            </a:r>
          </a:p>
          <a:p>
            <a:r>
              <a:rPr lang="en-GB" sz="1800" dirty="0" smtClean="0"/>
              <a:t>Positive engagement with Napo on difficult cases</a:t>
            </a:r>
          </a:p>
          <a:p>
            <a:r>
              <a:rPr lang="en-GB" sz="1800" dirty="0" smtClean="0"/>
              <a:t>Willing to correct errors… shows it can be done even in the civil service</a:t>
            </a:r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23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Should Happen?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Line managers should be trained and supported to be proactive and supportive around IHR</a:t>
            </a:r>
          </a:p>
          <a:p>
            <a:r>
              <a:rPr lang="en-GB" sz="1800" dirty="0" smtClean="0"/>
              <a:t>Shouldn’t always wait until someone is on half-pay or zero pay / capability procedures</a:t>
            </a:r>
          </a:p>
          <a:p>
            <a:r>
              <a:rPr lang="en-GB" sz="1800" dirty="0" smtClean="0"/>
              <a:t>Even once submitted the line manager continues to have an active role, alongside HR and Napo Reps</a:t>
            </a:r>
          </a:p>
          <a:p>
            <a:r>
              <a:rPr lang="en-GB" sz="1800" dirty="0" smtClean="0"/>
              <a:t>Someone who cannot maintain “gainful employment” should be able to get IHR</a:t>
            </a:r>
          </a:p>
          <a:p>
            <a:r>
              <a:rPr lang="en-GB" sz="1800" dirty="0" smtClean="0"/>
              <a:t>“Gainful employment” = 30 hours a more a week continuously for more than 12 months</a:t>
            </a:r>
          </a:p>
          <a:p>
            <a:r>
              <a:rPr lang="en-GB" sz="1800" dirty="0" smtClean="0"/>
              <a:t>Member must agree to IHR assessment but line manager or HR can trigger request</a:t>
            </a:r>
          </a:p>
          <a:p>
            <a:r>
              <a:rPr lang="en-GB" sz="1800" dirty="0" smtClean="0"/>
              <a:t>As much medical information as possible to an IRMP for paper-based assessment</a:t>
            </a:r>
          </a:p>
          <a:p>
            <a:r>
              <a:rPr lang="en-GB" sz="1800" dirty="0" smtClean="0"/>
              <a:t>IHR assessment should not take more than 12 weeks</a:t>
            </a:r>
          </a:p>
          <a:p>
            <a:r>
              <a:rPr lang="en-GB" sz="1800" dirty="0" smtClean="0"/>
              <a:t>Line manager should help and support member through the process, alongside HR and Napo Reps</a:t>
            </a:r>
          </a:p>
          <a:p>
            <a:r>
              <a:rPr lang="en-GB" sz="1800" dirty="0" smtClean="0"/>
              <a:t>Line manager can chase delays and prepare (e.g. get compensation, notice and leave figures ready)</a:t>
            </a:r>
          </a:p>
          <a:p>
            <a:r>
              <a:rPr lang="en-GB" sz="1800" dirty="0" smtClean="0"/>
              <a:t>Continue to empathise and support member </a:t>
            </a:r>
          </a:p>
          <a:p>
            <a:r>
              <a:rPr lang="en-GB" sz="1800" dirty="0" smtClean="0"/>
              <a:t>Line managers can also come to Napo for help if the systems are letting them down as managers.</a:t>
            </a:r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30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Supporting the Line Manager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Challenging line manager overload </a:t>
            </a:r>
          </a:p>
          <a:p>
            <a:r>
              <a:rPr lang="en-GB" sz="1800" dirty="0" smtClean="0"/>
              <a:t>Collecting line manager stories and evidence, including to challenge “scapegoating” efforts</a:t>
            </a:r>
          </a:p>
          <a:p>
            <a:r>
              <a:rPr lang="en-GB" sz="1800" dirty="0" smtClean="0"/>
              <a:t>Arguing for line managers to have access to HR training and briefings</a:t>
            </a:r>
          </a:p>
          <a:p>
            <a:r>
              <a:rPr lang="en-GB" sz="1800" dirty="0" smtClean="0"/>
              <a:t>Napo offering to provide briefings and training with Reps, line managers and HR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dirty="0" smtClean="0"/>
              <a:t>Piloting Local Leader Networks – providing safe-spaces to celebrate successes &amp; discuss concerns with peers</a:t>
            </a:r>
          </a:p>
          <a:p>
            <a:r>
              <a:rPr lang="en-GB" sz="1800" dirty="0" smtClean="0"/>
              <a:t>Offering support for line managers when problems arise, even with Napo members of their teams </a:t>
            </a:r>
          </a:p>
          <a:p>
            <a:r>
              <a:rPr lang="en-GB" sz="1800" dirty="0" smtClean="0"/>
              <a:t>Challenging ourselves to avoid lazy language in Napo communication and outputs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dirty="0" smtClean="0"/>
              <a:t>New ICT will facilitate more regular directed advice and support plus two-way conversations for Local Leaders</a:t>
            </a:r>
          </a:p>
          <a:p>
            <a:r>
              <a:rPr lang="en-GB" sz="1800" dirty="0" smtClean="0"/>
              <a:t>New Helpdesk will allow managers to contact Napo for help with HR and ER issues as managers</a:t>
            </a:r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040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Understanding Compensation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b="1" dirty="0" smtClean="0"/>
              <a:t>IHR</a:t>
            </a:r>
          </a:p>
          <a:p>
            <a:pPr lvl="1"/>
            <a:r>
              <a:rPr lang="en-GB" sz="1400" dirty="0" smtClean="0"/>
              <a:t>Tier 1 = Accrued pension + pension up to your Normal Retirement Age for life </a:t>
            </a:r>
          </a:p>
          <a:p>
            <a:pPr lvl="2"/>
            <a:r>
              <a:rPr lang="en-GB" sz="1000" dirty="0" smtClean="0"/>
              <a:t>E.g. £30000 p/a = £612.24 p/a into pension fund   Retire 5 years early = 5x £612.24 added to your annual pension</a:t>
            </a:r>
          </a:p>
          <a:p>
            <a:pPr lvl="1"/>
            <a:r>
              <a:rPr lang="en-GB" sz="1400" dirty="0" smtClean="0"/>
              <a:t>Tier 2 = Accrued pension + 25% of pension up to your Normal Pension Age for life</a:t>
            </a:r>
          </a:p>
          <a:p>
            <a:pPr lvl="2"/>
            <a:r>
              <a:rPr lang="en-GB" sz="1000" dirty="0" err="1" smtClean="0"/>
              <a:t>E.g</a:t>
            </a:r>
            <a:r>
              <a:rPr lang="en-GB" sz="1000" dirty="0" smtClean="0"/>
              <a:t>  Same example = ¼ of the £612.24 per extra year added to the accrued pension</a:t>
            </a:r>
          </a:p>
          <a:p>
            <a:pPr lvl="1"/>
            <a:r>
              <a:rPr lang="en-GB" sz="1400" dirty="0" smtClean="0"/>
              <a:t>Tier 3 = Accrued pension with no reduction for taking it early paid for 3 years</a:t>
            </a:r>
          </a:p>
          <a:p>
            <a:pPr marL="457200" lvl="1" indent="0">
              <a:buNone/>
            </a:pPr>
            <a:endParaRPr lang="en-GB" sz="1400" dirty="0" smtClean="0"/>
          </a:p>
          <a:p>
            <a:r>
              <a:rPr lang="en-GB" sz="1800" b="1" dirty="0" smtClean="0"/>
              <a:t>Civil Service Compensation (NPS Only)</a:t>
            </a:r>
          </a:p>
          <a:p>
            <a:pPr lvl="1"/>
            <a:r>
              <a:rPr lang="en-GB" sz="1400" dirty="0" smtClean="0"/>
              <a:t>2 </a:t>
            </a:r>
            <a:r>
              <a:rPr lang="en-GB" sz="1400" dirty="0" err="1" smtClean="0"/>
              <a:t>weeks</a:t>
            </a:r>
            <a:r>
              <a:rPr lang="en-GB" sz="1400" dirty="0" smtClean="0"/>
              <a:t> pay for each of the 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5 years as a civil servant; +</a:t>
            </a:r>
          </a:p>
          <a:p>
            <a:pPr lvl="1"/>
            <a:r>
              <a:rPr lang="en-GB" sz="1400" dirty="0" smtClean="0"/>
              <a:t>3 </a:t>
            </a:r>
            <a:r>
              <a:rPr lang="en-GB" sz="1400" dirty="0" err="1" smtClean="0"/>
              <a:t>weeks</a:t>
            </a:r>
            <a:r>
              <a:rPr lang="en-GB" sz="1400" dirty="0" smtClean="0"/>
              <a:t> pay for each of the next 5 years as a civil servant; +</a:t>
            </a:r>
          </a:p>
          <a:p>
            <a:pPr lvl="1"/>
            <a:r>
              <a:rPr lang="en-GB" sz="1400" dirty="0" smtClean="0"/>
              <a:t>4 weeks for each of the next 10 years as a civil servant;+</a:t>
            </a:r>
          </a:p>
          <a:p>
            <a:pPr lvl="1"/>
            <a:r>
              <a:rPr lang="en-GB" sz="1400" dirty="0" smtClean="0"/>
              <a:t>2 weeks for each year as a civil servant after their 40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birthday</a:t>
            </a:r>
          </a:p>
          <a:p>
            <a:pPr lvl="1"/>
            <a:r>
              <a:rPr lang="en-GB" sz="1400" dirty="0" smtClean="0"/>
              <a:t>Up to a maximum of 2 years pensionable pay</a:t>
            </a:r>
          </a:p>
          <a:p>
            <a:pPr lvl="1"/>
            <a:r>
              <a:rPr lang="en-GB" sz="1400" dirty="0" smtClean="0"/>
              <a:t>Reduced by 1/36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for each month service within the last 3 years before their NRA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Pay In Lieu of Notice (PILON) plus Untaken Annual leave</a:t>
            </a:r>
          </a:p>
          <a:p>
            <a:r>
              <a:rPr lang="en-GB" sz="1400" dirty="0" smtClean="0"/>
              <a:t>Up to maximum of 12 weeks</a:t>
            </a:r>
            <a:r>
              <a:rPr lang="en-GB" sz="1400" dirty="0"/>
              <a:t> </a:t>
            </a:r>
            <a:r>
              <a:rPr lang="en-GB" sz="1400" dirty="0" smtClean="0"/>
              <a:t>full pay in PILON in all cases after “Tebbutt judgement”</a:t>
            </a:r>
          </a:p>
          <a:p>
            <a:r>
              <a:rPr lang="en-GB" sz="1400" dirty="0" smtClean="0"/>
              <a:t>All owed annual leave, including up to 20 weeks from previous 12 months if unable to take it through illness</a:t>
            </a:r>
            <a:endParaRPr lang="en-GB" sz="1400" dirty="0"/>
          </a:p>
          <a:p>
            <a:endParaRPr lang="en-GB" sz="1800" dirty="0" smtClean="0"/>
          </a:p>
          <a:p>
            <a:pPr marL="457200" lvl="1" indent="0">
              <a:buNone/>
            </a:pPr>
            <a:endParaRPr lang="en-GB" sz="14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19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Where To Go For Help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2701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Napo Helpdesk</a:t>
            </a:r>
          </a:p>
          <a:p>
            <a:r>
              <a:rPr lang="en-GB" sz="1800" dirty="0" smtClean="0"/>
              <a:t>Local Napo Representatives and Napo HQ</a:t>
            </a:r>
          </a:p>
          <a:p>
            <a:r>
              <a:rPr lang="en-GB" sz="1800" dirty="0" smtClean="0"/>
              <a:t>Napo website – pensions pages</a:t>
            </a:r>
          </a:p>
          <a:p>
            <a:r>
              <a:rPr lang="en-GB" sz="1800" dirty="0" smtClean="0"/>
              <a:t>Napo’s Beginner’s Guide to Pensions</a:t>
            </a:r>
          </a:p>
          <a:p>
            <a:r>
              <a:rPr lang="en-GB" sz="1800" dirty="0" smtClean="0"/>
              <a:t>Napo Pension Seminars – for branches upon request. One of our Menu of training briefings for Branches</a:t>
            </a:r>
          </a:p>
          <a:p>
            <a:endParaRPr lang="en-GB" sz="1800" dirty="0"/>
          </a:p>
          <a:p>
            <a:r>
              <a:rPr lang="en-GB" sz="1800" dirty="0" smtClean="0"/>
              <a:t>GMPF via </a:t>
            </a:r>
            <a:r>
              <a:rPr lang="en-GB" sz="1800" dirty="0" smtClean="0">
                <a:hlinkClick r:id="rId2"/>
              </a:rPr>
              <a:t>www.gmpf.org.uk</a:t>
            </a:r>
            <a:r>
              <a:rPr lang="en-GB" sz="1800" dirty="0" smtClean="0"/>
              <a:t>   or call via 0161 301 7000</a:t>
            </a:r>
          </a:p>
          <a:p>
            <a:pPr lvl="1"/>
            <a:r>
              <a:rPr lang="en-GB" sz="1400" dirty="0" smtClean="0"/>
              <a:t>Retiring on Grounds of Ill-Health : A Guide for Members</a:t>
            </a:r>
          </a:p>
          <a:p>
            <a:pPr lvl="1"/>
            <a:r>
              <a:rPr lang="en-GB" sz="1400" dirty="0" smtClean="0"/>
              <a:t>Your Pension At A Glance</a:t>
            </a:r>
          </a:p>
          <a:p>
            <a:pPr lvl="1"/>
            <a:r>
              <a:rPr lang="en-GB" sz="1400" dirty="0" smtClean="0"/>
              <a:t>The costs To You : Pay Bands</a:t>
            </a:r>
          </a:p>
          <a:p>
            <a:pPr lvl="1"/>
            <a:r>
              <a:rPr lang="en-GB" sz="1400" dirty="0" smtClean="0"/>
              <a:t>The website is very good for any member of the LGPS even in Cafcass </a:t>
            </a:r>
          </a:p>
          <a:p>
            <a:endParaRPr lang="en-GB" sz="1800" dirty="0" smtClean="0"/>
          </a:p>
          <a:p>
            <a:r>
              <a:rPr lang="en-GB" sz="1800" dirty="0" smtClean="0"/>
              <a:t>Employers’ local HRBPs</a:t>
            </a:r>
          </a:p>
          <a:p>
            <a:r>
              <a:rPr lang="en-GB" sz="1800" dirty="0" smtClean="0"/>
              <a:t>The Pensions Advisory Service – </a:t>
            </a:r>
            <a:r>
              <a:rPr lang="en-GB" sz="1800" dirty="0" smtClean="0">
                <a:hlinkClick r:id="rId3"/>
              </a:rPr>
              <a:t>www.pensionadvisoryservice.org.uk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47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888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Leaving with Dignity – Helping Put the Human in HR &amp; IHR</vt:lpstr>
      <vt:lpstr>The NPS Experience</vt:lpstr>
      <vt:lpstr>Common Excuses</vt:lpstr>
      <vt:lpstr>CRC &amp; Cafcass Experience</vt:lpstr>
      <vt:lpstr>What Should Happen?</vt:lpstr>
      <vt:lpstr>Supporting the Line Manager</vt:lpstr>
      <vt:lpstr>Understanding Compensation</vt:lpstr>
      <vt:lpstr>Where To Go For Help</vt:lpstr>
    </vt:vector>
  </TitlesOfParts>
  <Company>Napo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ILL-HEALTH RETIREMENT &amp; THE LGP</dc:title>
  <dc:creator>Dean Rogers</dc:creator>
  <cp:lastModifiedBy>Dean Rogers</cp:lastModifiedBy>
  <cp:revision>14</cp:revision>
  <dcterms:created xsi:type="dcterms:W3CDTF">2019-10-07T10:18:23Z</dcterms:created>
  <dcterms:modified xsi:type="dcterms:W3CDTF">2019-10-07T13:37:24Z</dcterms:modified>
</cp:coreProperties>
</file>